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48" r:id="rId1"/>
  </p:sldMasterIdLst>
  <p:notesMasterIdLst>
    <p:notesMasterId r:id="rId2"/>
  </p:notesMasterIdLst>
  <p:handoutMasterIdLst>
    <p:handoutMasterId r:id="rId3"/>
  </p:handoutMasterIdLst>
  <p:sldIdLst>
    <p:sldId id="256" r:id="rId4"/>
    <p:sldId id="270" r:id="rId5"/>
    <p:sldId id="302" r:id="rId6"/>
    <p:sldId id="258" r:id="rId7"/>
    <p:sldId id="259" r:id="rId8"/>
    <p:sldId id="279" r:id="rId9"/>
    <p:sldId id="260" r:id="rId10"/>
    <p:sldId id="265" r:id="rId11"/>
    <p:sldId id="340" r:id="rId12"/>
    <p:sldId id="301" r:id="rId13"/>
    <p:sldId id="267" r:id="rId14"/>
    <p:sldId id="322" r:id="rId15"/>
    <p:sldId id="280" r:id="rId16"/>
    <p:sldId id="281" r:id="rId17"/>
    <p:sldId id="282" r:id="rId18"/>
    <p:sldId id="303" r:id="rId19"/>
    <p:sldId id="304" r:id="rId20"/>
    <p:sldId id="305" r:id="rId21"/>
    <p:sldId id="321" r:id="rId22"/>
    <p:sldId id="324" r:id="rId23"/>
    <p:sldId id="323" r:id="rId24"/>
    <p:sldId id="325" r:id="rId25"/>
    <p:sldId id="326" r:id="rId26"/>
    <p:sldId id="327" r:id="rId27"/>
    <p:sldId id="328" r:id="rId28"/>
    <p:sldId id="329" r:id="rId29"/>
    <p:sldId id="342" r:id="rId30"/>
    <p:sldId id="330" r:id="rId31"/>
    <p:sldId id="333" r:id="rId32"/>
    <p:sldId id="334" r:id="rId33"/>
    <p:sldId id="335" r:id="rId34"/>
    <p:sldId id="336" r:id="rId35"/>
    <p:sldId id="263" r:id="rId36"/>
    <p:sldId id="310" r:id="rId37"/>
    <p:sldId id="311" r:id="rId38"/>
    <p:sldId id="312" r:id="rId39"/>
    <p:sldId id="313" r:id="rId40"/>
    <p:sldId id="331" r:id="rId41"/>
    <p:sldId id="351" r:id="rId42"/>
    <p:sldId id="341" r:id="rId43"/>
    <p:sldId id="332" r:id="rId44"/>
    <p:sldId id="347" r:id="rId45"/>
    <p:sldId id="360" r:id="rId46"/>
    <p:sldId id="361" r:id="rId47"/>
    <p:sldId id="315" r:id="rId48"/>
    <p:sldId id="316" r:id="rId49"/>
    <p:sldId id="317" r:id="rId50"/>
    <p:sldId id="343" r:id="rId51"/>
    <p:sldId id="344" r:id="rId52"/>
    <p:sldId id="346" r:id="rId53"/>
    <p:sldId id="348" r:id="rId54"/>
    <p:sldId id="350" r:id="rId55"/>
    <p:sldId id="349" r:id="rId56"/>
    <p:sldId id="262" r:id="rId57"/>
    <p:sldId id="292" r:id="rId58"/>
    <p:sldId id="293" r:id="rId59"/>
    <p:sldId id="355" r:id="rId60"/>
    <p:sldId id="297" r:id="rId61"/>
    <p:sldId id="271" r:id="rId62"/>
    <p:sldId id="273" r:id="rId63"/>
    <p:sldId id="274" r:id="rId64"/>
    <p:sldId id="300" r:id="rId65"/>
    <p:sldId id="318" r:id="rId66"/>
    <p:sldId id="320" r:id="rId67"/>
    <p:sldId id="337" r:id="rId68"/>
    <p:sldId id="354" r:id="rId69"/>
    <p:sldId id="352" r:id="rId70"/>
    <p:sldId id="353" r:id="rId71"/>
    <p:sldId id="307" r:id="rId72"/>
    <p:sldId id="356" r:id="rId73"/>
    <p:sldId id="357" r:id="rId74"/>
    <p:sldId id="358" r:id="rId75"/>
    <p:sldId id="338" r:id="rId76"/>
    <p:sldId id="339" r:id="rId77"/>
    <p:sldId id="264" r:id="rId78"/>
    <p:sldId id="306" r:id="rId79"/>
    <p:sldId id="308" r:id="rId80"/>
    <p:sldId id="269" r:id="rId81"/>
    <p:sldId id="278" r:id="rId82"/>
    <p:sldId id="309" r:id="rId83"/>
    <p:sldId id="359" r:id="rId84"/>
    <p:sldId id="261" r:id="rId8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prnPr scaleToFitPaper="1"/>
  <p:showPr showNarration="1"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1A66EDD-3DAB-4C5B-A090-DC80EC1FD486}" styleName="Normal Style 1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lum val="9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lum val="8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lum val="8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horzBarState="maximized">
    <p:restoredLeft sz="16993" autoAdjust="0"/>
    <p:restoredTop sz="90000"/>
  </p:normalViewPr>
  <p:slideViewPr>
    <p:cSldViewPr snapToGrid="0" snapToObjects="1">
      <p:cViewPr varScale="1">
        <p:scale>
          <a:sx n="100" d="100"/>
          <a:sy n="100" d="100"/>
        </p:scale>
        <p:origin x="60" y="894"/>
      </p:cViewPr>
      <p:guideLst>
        <p:guide orient="horz" pos="2151"/>
        <p:guide pos="3831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10" cy="72010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7.xml"  /><Relationship Id="rId11" Type="http://schemas.openxmlformats.org/officeDocument/2006/relationships/slide" Target="slides/slide8.xml"  /><Relationship Id="rId12" Type="http://schemas.openxmlformats.org/officeDocument/2006/relationships/slide" Target="slides/slide9.xml"  /><Relationship Id="rId13" Type="http://schemas.openxmlformats.org/officeDocument/2006/relationships/slide" Target="slides/slide10.xml"  /><Relationship Id="rId14" Type="http://schemas.openxmlformats.org/officeDocument/2006/relationships/slide" Target="slides/slide11.xml"  /><Relationship Id="rId15" Type="http://schemas.openxmlformats.org/officeDocument/2006/relationships/slide" Target="slides/slide12.xml"  /><Relationship Id="rId16" Type="http://schemas.openxmlformats.org/officeDocument/2006/relationships/slide" Target="slides/slide13.xml"  /><Relationship Id="rId17" Type="http://schemas.openxmlformats.org/officeDocument/2006/relationships/slide" Target="slides/slide14.xml"  /><Relationship Id="rId18" Type="http://schemas.openxmlformats.org/officeDocument/2006/relationships/slide" Target="slides/slide15.xml"  /><Relationship Id="rId19" Type="http://schemas.openxmlformats.org/officeDocument/2006/relationships/slide" Target="slides/slide16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7.xml"  /><Relationship Id="rId21" Type="http://schemas.openxmlformats.org/officeDocument/2006/relationships/slide" Target="slides/slide18.xml"  /><Relationship Id="rId22" Type="http://schemas.openxmlformats.org/officeDocument/2006/relationships/slide" Target="slides/slide19.xml"  /><Relationship Id="rId23" Type="http://schemas.openxmlformats.org/officeDocument/2006/relationships/slide" Target="slides/slide20.xml"  /><Relationship Id="rId24" Type="http://schemas.openxmlformats.org/officeDocument/2006/relationships/slide" Target="slides/slide21.xml"  /><Relationship Id="rId25" Type="http://schemas.openxmlformats.org/officeDocument/2006/relationships/slide" Target="slides/slide22.xml"  /><Relationship Id="rId26" Type="http://schemas.openxmlformats.org/officeDocument/2006/relationships/slide" Target="slides/slide23.xml"  /><Relationship Id="rId27" Type="http://schemas.openxmlformats.org/officeDocument/2006/relationships/slide" Target="slides/slide24.xml"  /><Relationship Id="rId28" Type="http://schemas.openxmlformats.org/officeDocument/2006/relationships/slide" Target="slides/slide25.xml"  /><Relationship Id="rId29" Type="http://schemas.openxmlformats.org/officeDocument/2006/relationships/slide" Target="slides/slide26.xml"  /><Relationship Id="rId3" Type="http://schemas.openxmlformats.org/officeDocument/2006/relationships/handoutMaster" Target="handoutMasters/handoutMaster1.xml"  /><Relationship Id="rId30" Type="http://schemas.openxmlformats.org/officeDocument/2006/relationships/slide" Target="slides/slide27.xml"  /><Relationship Id="rId31" Type="http://schemas.openxmlformats.org/officeDocument/2006/relationships/slide" Target="slides/slide28.xml"  /><Relationship Id="rId32" Type="http://schemas.openxmlformats.org/officeDocument/2006/relationships/slide" Target="slides/slide29.xml"  /><Relationship Id="rId33" Type="http://schemas.openxmlformats.org/officeDocument/2006/relationships/slide" Target="slides/slide30.xml"  /><Relationship Id="rId34" Type="http://schemas.openxmlformats.org/officeDocument/2006/relationships/slide" Target="slides/slide31.xml"  /><Relationship Id="rId35" Type="http://schemas.openxmlformats.org/officeDocument/2006/relationships/slide" Target="slides/slide32.xml"  /><Relationship Id="rId36" Type="http://schemas.openxmlformats.org/officeDocument/2006/relationships/slide" Target="slides/slide33.xml"  /><Relationship Id="rId37" Type="http://schemas.openxmlformats.org/officeDocument/2006/relationships/slide" Target="slides/slide34.xml"  /><Relationship Id="rId38" Type="http://schemas.openxmlformats.org/officeDocument/2006/relationships/slide" Target="slides/slide35.xml"  /><Relationship Id="rId39" Type="http://schemas.openxmlformats.org/officeDocument/2006/relationships/slide" Target="slides/slide36.xml"  /><Relationship Id="rId4" Type="http://schemas.openxmlformats.org/officeDocument/2006/relationships/slide" Target="slides/slide1.xml"  /><Relationship Id="rId40" Type="http://schemas.openxmlformats.org/officeDocument/2006/relationships/slide" Target="slides/slide37.xml"  /><Relationship Id="rId41" Type="http://schemas.openxmlformats.org/officeDocument/2006/relationships/slide" Target="slides/slide38.xml"  /><Relationship Id="rId42" Type="http://schemas.openxmlformats.org/officeDocument/2006/relationships/slide" Target="slides/slide39.xml"  /><Relationship Id="rId43" Type="http://schemas.openxmlformats.org/officeDocument/2006/relationships/slide" Target="slides/slide40.xml"  /><Relationship Id="rId44" Type="http://schemas.openxmlformats.org/officeDocument/2006/relationships/slide" Target="slides/slide41.xml"  /><Relationship Id="rId45" Type="http://schemas.openxmlformats.org/officeDocument/2006/relationships/slide" Target="slides/slide42.xml"  /><Relationship Id="rId46" Type="http://schemas.openxmlformats.org/officeDocument/2006/relationships/slide" Target="slides/slide43.xml"  /><Relationship Id="rId47" Type="http://schemas.openxmlformats.org/officeDocument/2006/relationships/slide" Target="slides/slide44.xml"  /><Relationship Id="rId48" Type="http://schemas.openxmlformats.org/officeDocument/2006/relationships/slide" Target="slides/slide45.xml"  /><Relationship Id="rId49" Type="http://schemas.openxmlformats.org/officeDocument/2006/relationships/slide" Target="slides/slide46.xml"  /><Relationship Id="rId5" Type="http://schemas.openxmlformats.org/officeDocument/2006/relationships/slide" Target="slides/slide2.xml"  /><Relationship Id="rId50" Type="http://schemas.openxmlformats.org/officeDocument/2006/relationships/slide" Target="slides/slide47.xml"  /><Relationship Id="rId51" Type="http://schemas.openxmlformats.org/officeDocument/2006/relationships/slide" Target="slides/slide48.xml"  /><Relationship Id="rId52" Type="http://schemas.openxmlformats.org/officeDocument/2006/relationships/slide" Target="slides/slide49.xml"  /><Relationship Id="rId53" Type="http://schemas.openxmlformats.org/officeDocument/2006/relationships/slide" Target="slides/slide50.xml"  /><Relationship Id="rId54" Type="http://schemas.openxmlformats.org/officeDocument/2006/relationships/slide" Target="slides/slide51.xml"  /><Relationship Id="rId55" Type="http://schemas.openxmlformats.org/officeDocument/2006/relationships/slide" Target="slides/slide52.xml"  /><Relationship Id="rId56" Type="http://schemas.openxmlformats.org/officeDocument/2006/relationships/slide" Target="slides/slide53.xml"  /><Relationship Id="rId57" Type="http://schemas.openxmlformats.org/officeDocument/2006/relationships/slide" Target="slides/slide54.xml"  /><Relationship Id="rId58" Type="http://schemas.openxmlformats.org/officeDocument/2006/relationships/slide" Target="slides/slide55.xml"  /><Relationship Id="rId59" Type="http://schemas.openxmlformats.org/officeDocument/2006/relationships/slide" Target="slides/slide56.xml"  /><Relationship Id="rId6" Type="http://schemas.openxmlformats.org/officeDocument/2006/relationships/slide" Target="slides/slide3.xml"  /><Relationship Id="rId60" Type="http://schemas.openxmlformats.org/officeDocument/2006/relationships/slide" Target="slides/slide57.xml"  /><Relationship Id="rId61" Type="http://schemas.openxmlformats.org/officeDocument/2006/relationships/slide" Target="slides/slide58.xml"  /><Relationship Id="rId62" Type="http://schemas.openxmlformats.org/officeDocument/2006/relationships/slide" Target="slides/slide59.xml"  /><Relationship Id="rId63" Type="http://schemas.openxmlformats.org/officeDocument/2006/relationships/slide" Target="slides/slide60.xml"  /><Relationship Id="rId64" Type="http://schemas.openxmlformats.org/officeDocument/2006/relationships/slide" Target="slides/slide61.xml"  /><Relationship Id="rId65" Type="http://schemas.openxmlformats.org/officeDocument/2006/relationships/slide" Target="slides/slide62.xml"  /><Relationship Id="rId66" Type="http://schemas.openxmlformats.org/officeDocument/2006/relationships/slide" Target="slides/slide63.xml"  /><Relationship Id="rId67" Type="http://schemas.openxmlformats.org/officeDocument/2006/relationships/slide" Target="slides/slide64.xml"  /><Relationship Id="rId68" Type="http://schemas.openxmlformats.org/officeDocument/2006/relationships/slide" Target="slides/slide65.xml"  /><Relationship Id="rId69" Type="http://schemas.openxmlformats.org/officeDocument/2006/relationships/slide" Target="slides/slide66.xml"  /><Relationship Id="rId7" Type="http://schemas.openxmlformats.org/officeDocument/2006/relationships/slide" Target="slides/slide4.xml"  /><Relationship Id="rId70" Type="http://schemas.openxmlformats.org/officeDocument/2006/relationships/slide" Target="slides/slide67.xml"  /><Relationship Id="rId71" Type="http://schemas.openxmlformats.org/officeDocument/2006/relationships/slide" Target="slides/slide68.xml"  /><Relationship Id="rId72" Type="http://schemas.openxmlformats.org/officeDocument/2006/relationships/slide" Target="slides/slide69.xml"  /><Relationship Id="rId73" Type="http://schemas.openxmlformats.org/officeDocument/2006/relationships/slide" Target="slides/slide70.xml"  /><Relationship Id="rId74" Type="http://schemas.openxmlformats.org/officeDocument/2006/relationships/slide" Target="slides/slide71.xml"  /><Relationship Id="rId75" Type="http://schemas.openxmlformats.org/officeDocument/2006/relationships/slide" Target="slides/slide72.xml"  /><Relationship Id="rId76" Type="http://schemas.openxmlformats.org/officeDocument/2006/relationships/slide" Target="slides/slide73.xml"  /><Relationship Id="rId77" Type="http://schemas.openxmlformats.org/officeDocument/2006/relationships/slide" Target="slides/slide74.xml"  /><Relationship Id="rId78" Type="http://schemas.openxmlformats.org/officeDocument/2006/relationships/slide" Target="slides/slide75.xml"  /><Relationship Id="rId79" Type="http://schemas.openxmlformats.org/officeDocument/2006/relationships/slide" Target="slides/slide76.xml"  /><Relationship Id="rId8" Type="http://schemas.openxmlformats.org/officeDocument/2006/relationships/slide" Target="slides/slide5.xml"  /><Relationship Id="rId80" Type="http://schemas.openxmlformats.org/officeDocument/2006/relationships/slide" Target="slides/slide77.xml"  /><Relationship Id="rId81" Type="http://schemas.openxmlformats.org/officeDocument/2006/relationships/slide" Target="slides/slide78.xml"  /><Relationship Id="rId82" Type="http://schemas.openxmlformats.org/officeDocument/2006/relationships/slide" Target="slides/slide79.xml"  /><Relationship Id="rId83" Type="http://schemas.openxmlformats.org/officeDocument/2006/relationships/slide" Target="slides/slide80.xml"  /><Relationship Id="rId84" Type="http://schemas.openxmlformats.org/officeDocument/2006/relationships/slide" Target="slides/slide81.xml"  /><Relationship Id="rId85" Type="http://schemas.openxmlformats.org/officeDocument/2006/relationships/slide" Target="slides/slide82.xml"  /><Relationship Id="rId86" Type="http://schemas.openxmlformats.org/officeDocument/2006/relationships/presProps" Target="presProps.xml"  /><Relationship Id="rId87" Type="http://schemas.openxmlformats.org/officeDocument/2006/relationships/viewProps" Target="viewProps.xml"  /><Relationship Id="rId88" Type="http://schemas.openxmlformats.org/officeDocument/2006/relationships/theme" Target="theme/theme1.xml"  /><Relationship Id="rId89" Type="http://schemas.openxmlformats.org/officeDocument/2006/relationships/tableStyles" Target="tableStyles.xml"  /><Relationship Id="rId9" Type="http://schemas.openxmlformats.org/officeDocument/2006/relationships/slide" Target="slides/slide6.xml"  /></Relationships>
</file>

<file path=ppt/handoutMasters/_rels/handout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3.xml"  /></Relationships>
</file>

<file path=ppt/handoutMasters/handoutMaster1.xml><?xml version="1.0" encoding="utf-8"?>
<p:handout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D8D7A7C4-C82A-4D21-9AB0-F0C5A1D3EF09}" type="datetime1">
              <a:rPr lang="ko-KR" altLang="en-US"/>
              <a:pPr lvl="0">
                <a:defRPr/>
              </a:pPr>
              <a:t>2022-12-04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F450E784-2449-4FFD-AA69-3F5CFAA75BCB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736768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2022-12-04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127600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77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/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1446062"/>
      </p:ext>
    </p:extLst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399" y="2130425"/>
            <a:ext cx="10363198" cy="1470025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799" y="3886200"/>
            <a:ext cx="853439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1A3D5110-9FE0-496F-B26A-071D02F2DE37}" type="datetime1">
              <a:rPr lang="ko-KR" altLang="en-US"/>
              <a:pPr lvl="0">
                <a:defRPr/>
              </a:pPr>
              <a:t>2022-11-08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XML(군산사랑상품권 가맹점)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800C6A38-4290-41DD-B95C-4155372FD4A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7395599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2130425"/>
            <a:ext cx="12192000" cy="1470025"/>
          </a:xfrm>
        </p:spPr>
        <p:txBody>
          <a:bodyPr>
            <a:normAutofit/>
          </a:bodyPr>
          <a:lstStyle>
            <a:lvl1pPr>
              <a:defRPr sz="4400" b="1"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1A3D5110-9FE0-496F-B26A-071D02F2DE37}" type="datetime1">
              <a:rPr lang="ko-KR" altLang="en-US"/>
              <a:pPr lvl="0">
                <a:defRPr/>
              </a:pPr>
              <a:t>2022-11-08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XML(군산사랑상품권 가맹점)</a:t>
            </a:r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5292359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99" y="274638"/>
            <a:ext cx="10972798" cy="1143000"/>
          </a:xfrm>
        </p:spPr>
        <p:txBody>
          <a:bodyPr/>
          <a:lstStyle>
            <a:lvl1pPr>
              <a:defRPr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4"/>
          </p:nvPr>
        </p:nvSpPr>
        <p:spPr>
          <a:xfrm>
            <a:off x="2857477" y="2214563"/>
            <a:ext cx="6477021" cy="3214687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</a:lstStyle>
          <a:p>
            <a:pPr lvl="0">
              <a:defRPr/>
            </a:pPr>
            <a:r>
              <a:rPr lang="ko-KR" altLang="en-US"/>
              <a:t>첫째 목차</a:t>
            </a:r>
          </a:p>
          <a:p>
            <a:pPr lvl="0">
              <a:defRPr/>
            </a:pPr>
            <a:r>
              <a:rPr lang="ko-KR" altLang="en-US"/>
              <a:t>둘째 목차</a:t>
            </a:r>
          </a:p>
          <a:p>
            <a:pPr lvl="0">
              <a:defRPr/>
            </a:pPr>
            <a:r>
              <a:rPr lang="ko-KR" altLang="en-US"/>
              <a:t>셋째 목차</a:t>
            </a:r>
          </a:p>
          <a:p>
            <a:pPr lvl="0">
              <a:defRPr/>
            </a:pPr>
            <a:r>
              <a:rPr lang="ko-KR" altLang="en-US"/>
              <a:t>넷째 목차</a:t>
            </a:r>
          </a:p>
          <a:p>
            <a:pPr lvl="0">
              <a:defRPr/>
            </a:pPr>
            <a:r>
              <a:rPr lang="ko-KR" altLang="en-US"/>
              <a:t>다섯째 목차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1A3D5110-9FE0-496F-B26A-071D02F2DE37}" type="datetime1">
              <a:rPr lang="ko-KR" altLang="en-US"/>
              <a:pPr lvl="0">
                <a:defRPr/>
              </a:pPr>
              <a:t>2022-11-08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XML(군산사랑상품권 가맹점)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8855467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199" y="274638"/>
            <a:ext cx="2743199" cy="5851525"/>
          </a:xfrm>
        </p:spPr>
        <p:txBody>
          <a:bodyPr vert="eaVert"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599" y="274638"/>
            <a:ext cx="8026399" cy="5851525"/>
          </a:xfrm>
        </p:spPr>
        <p:txBody>
          <a:bodyPr vert="eaVert"/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1A3D5110-9FE0-496F-B26A-071D02F2DE37}" type="datetime1">
              <a:rPr lang="ko-KR" altLang="en-US"/>
              <a:pPr lvl="0">
                <a:defRPr/>
              </a:pPr>
              <a:t>2022-11-08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XML(군산사랑상품권 가맹점)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845367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>
                <a:latin typeface="나눔스퀘어라운드 ExtraBold"/>
                <a:ea typeface="나눔스퀘어라운드 ExtraBold"/>
              </a:defRPr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나눔고딕"/>
                <a:ea typeface="나눔고딕"/>
              </a:defRPr>
            </a:lvl1pPr>
            <a:lvl2pPr>
              <a:defRPr>
                <a:latin typeface="나눔고딕"/>
                <a:ea typeface="나눔고딕"/>
              </a:defRPr>
            </a:lvl2pPr>
            <a:lvl3pPr>
              <a:defRPr>
                <a:latin typeface="나눔고딕"/>
                <a:ea typeface="나눔고딕"/>
              </a:defRPr>
            </a:lvl3pPr>
            <a:lvl4pPr>
              <a:defRPr>
                <a:latin typeface="나눔고딕"/>
                <a:ea typeface="나눔고딕"/>
              </a:defRPr>
            </a:lvl4pPr>
            <a:lvl5pPr>
              <a:defRPr>
                <a:latin typeface="나눔고딕"/>
                <a:ea typeface="나눔고딕"/>
              </a:defRPr>
            </a:lvl5pPr>
            <a:lvl6pPr>
              <a:defRPr>
                <a:latin typeface="나눔고딕"/>
                <a:ea typeface="나눔고딕"/>
              </a:defRPr>
            </a:lvl6pPr>
            <a:lvl7pPr>
              <a:defRPr>
                <a:latin typeface="나눔고딕"/>
                <a:ea typeface="나눔고딕"/>
              </a:defRPr>
            </a:lvl7pPr>
            <a:lvl8pPr>
              <a:defRPr>
                <a:latin typeface="나눔고딕"/>
                <a:ea typeface="나눔고딕"/>
              </a:defRPr>
            </a:lvl8pPr>
            <a:lvl9pPr>
              <a:defRPr>
                <a:latin typeface="나눔고딕"/>
                <a:ea typeface="나눔고딕"/>
              </a:defRPr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1A3D5110-9FE0-496F-B26A-071D02F2DE37}" type="datetime1">
              <a:rPr lang="ko-KR" altLang="en-US"/>
              <a:pPr lvl="0">
                <a:defRPr/>
              </a:pPr>
              <a:t>2022-11-08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나눔고딕"/>
                <a:ea typeface="나눔고딕"/>
              </a:defRPr>
            </a:lvl1pPr>
          </a:lstStyle>
          <a:p>
            <a:pPr lvl="0">
              <a:defRPr/>
            </a:pPr>
            <a:r>
              <a:rPr lang="ko-KR" altLang="en-US"/>
              <a:t>XML(군산사랑상품권 가맹점)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latin typeface="나눔고딕"/>
                <a:ea typeface="나눔고딕"/>
              </a:defRPr>
            </a:lvl1pPr>
          </a:lstStyle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  <p:cxnSp>
        <p:nvCxnSpPr>
          <p:cNvPr id="7" name="선 6"/>
          <p:cNvCxnSpPr/>
          <p:nvPr userDrawn="1"/>
        </p:nvCxnSpPr>
        <p:spPr>
          <a:xfrm>
            <a:off x="609598" y="1417638"/>
            <a:ext cx="7789803" cy="0"/>
          </a:xfrm>
          <a:prstGeom prst="line">
            <a:avLst/>
          </a:prstGeom>
          <a:ln w="38100">
            <a:solidFill>
              <a:srgbClr val="203A7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5219469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1A3D5110-9FE0-496F-B26A-071D02F2DE37}" type="datetime1">
              <a:rPr lang="ko-KR" altLang="en-US"/>
              <a:pPr lvl="0">
                <a:defRPr/>
              </a:pPr>
              <a:t>2022-11-08</a:t>
            </a:fld>
            <a:endParaRPr lang="ko-KR" altLang="en-US"/>
          </a:p>
        </p:txBody>
      </p:sp>
      <p:sp>
        <p:nvSpPr>
          <p:cNvPr id="3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XML(군산사랑상품권 가맹점)</a:t>
            </a:r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6926375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3" y="4406900"/>
            <a:ext cx="10363198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3" y="2906713"/>
            <a:ext cx="10363198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1A3D5110-9FE0-496F-B26A-071D02F2DE37}" type="datetime1">
              <a:rPr lang="ko-KR" altLang="en-US"/>
              <a:pPr lvl="0">
                <a:defRPr/>
              </a:pPr>
              <a:t>2022-11-08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XML(군산사랑상품권 가맹점)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8736573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1A3D5110-9FE0-496F-B26A-071D02F2DE37}" type="datetime1">
              <a:rPr lang="ko-KR" altLang="en-US"/>
              <a:pPr lvl="0">
                <a:defRPr/>
              </a:pPr>
              <a:t>2022-11-08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XML(군산사랑상품권 가맹점)</a:t>
            </a:r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3020170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1A3D5110-9FE0-496F-B26A-071D02F2DE37}" type="datetime1">
              <a:rPr lang="ko-KR" altLang="en-US"/>
              <a:pPr lvl="0">
                <a:defRPr/>
              </a:pPr>
              <a:t>2022-11-08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XML(군산사랑상품권 가맹점)</a:t>
            </a:r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7971709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표 개체 틀 2"/>
          <p:cNvSpPr>
            <a:spLocks noGrp="1"/>
          </p:cNvSpPr>
          <p:nvPr>
            <p:ph type="tbl" sz="quarter" idx="13"/>
          </p:nvPr>
        </p:nvSpPr>
        <p:spPr>
          <a:xfrm>
            <a:off x="608037" y="1643063"/>
            <a:ext cx="10972798" cy="4525200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pPr lvl="0">
              <a:defRPr/>
            </a:pPr>
            <a:r>
              <a:rPr lang="ko-KR" altLang="en-US"/>
              <a:t>표를 추가하려면 아이콘을 클릭하십시오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1A3D5110-9FE0-496F-B26A-071D02F2DE37}" type="datetime1">
              <a:rPr lang="ko-KR" altLang="en-US"/>
              <a:pPr lvl="0">
                <a:defRPr/>
              </a:pPr>
              <a:t>2022-11-08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XML(군산사랑상품권 가맹점)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4367353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09599" y="160020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2"/>
          </p:nvPr>
        </p:nvSpPr>
        <p:spPr>
          <a:xfrm>
            <a:off x="6197599" y="160020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3"/>
          </p:nvPr>
        </p:nvSpPr>
        <p:spPr>
          <a:xfrm>
            <a:off x="608037" y="398422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6036" y="398422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1A3D5110-9FE0-496F-B26A-071D02F2DE37}" type="datetime1">
              <a:rPr lang="ko-KR" altLang="en-US"/>
              <a:pPr lvl="0">
                <a:defRPr/>
              </a:pPr>
              <a:t>2022-11-08</a:t>
            </a:fld>
            <a:endParaRPr lang="ko-KR" altLang="en-US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XML(군산사랑상품권 가맹점)</a:t>
            </a:r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041917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6" y="4800600"/>
            <a:ext cx="7315199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6" y="612775"/>
            <a:ext cx="7315199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>
              <a:defRPr/>
            </a:pPr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6" y="5367338"/>
            <a:ext cx="7315199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1A3D5110-9FE0-496F-B26A-071D02F2DE37}" type="datetime1">
              <a:rPr lang="ko-KR" altLang="en-US"/>
              <a:pPr lvl="0">
                <a:defRPr/>
              </a:pPr>
              <a:t>2022-11-08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XML(군산사랑상품권 가맹점)</a:t>
            </a:r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1806685"/>
      </p:ext>
    </p:extLst>
  </p:cSld>
  <p:clrMapOvr>
    <a:masterClrMapping/>
  </p:clrMapOvr>
  <p:transition/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slideLayout" Target="../slideLayouts/slideLayout12.xml"  /><Relationship Id="rId13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599" y="274638"/>
            <a:ext cx="10972798" cy="11430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599" y="1600200"/>
            <a:ext cx="10972798" cy="4525963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5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fld id="{1A3D5110-9FE0-496F-B26A-071D02F2DE37}" type="datetime1">
              <a:rPr lang="ko-KR" altLang="en-US"/>
              <a:pPr lvl="0">
                <a:defRPr/>
              </a:pPr>
              <a:t>2022-11-08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599" y="6356350"/>
            <a:ext cx="3860799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r>
              <a:rPr lang="ko-KR" altLang="en-US"/>
              <a:t>XML(군산사랑상품권 가맹점)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5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3864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/>
  <p:hf hd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rtl="0" eaLnBrk="1" latinLnBrk="1" hangingPunct="1">
        <a:defRPr>
          <a:solidFill>
            <a:schemeClr val="tx2"/>
          </a:solidFill>
        </a:defRPr>
      </a:lvl2pPr>
      <a:lvl3pPr rtl="0" eaLnBrk="1" latinLnBrk="1" hangingPunct="1">
        <a:defRPr>
          <a:solidFill>
            <a:schemeClr val="tx2"/>
          </a:solidFill>
        </a:defRPr>
      </a:lvl3pPr>
      <a:lvl4pPr rtl="0" eaLnBrk="1" latinLnBrk="1" hangingPunct="1">
        <a:defRPr>
          <a:solidFill>
            <a:schemeClr val="tx2"/>
          </a:solidFill>
        </a:defRPr>
      </a:lvl4pPr>
      <a:lvl5pPr rtl="0" eaLnBrk="1" latinLnBrk="1" hangingPunct="1">
        <a:defRPr>
          <a:solidFill>
            <a:schemeClr val="tx2"/>
          </a:solidFill>
        </a:defRPr>
      </a:lvl5pPr>
      <a:lvl6pPr rtl="0" eaLnBrk="1" latinLnBrk="1" hangingPunct="1">
        <a:defRPr>
          <a:solidFill>
            <a:schemeClr val="tx2"/>
          </a:solidFill>
        </a:defRPr>
      </a:lvl6pPr>
      <a:lvl7pPr rtl="0" eaLnBrk="1" latinLnBrk="1" hangingPunct="1">
        <a:defRPr>
          <a:solidFill>
            <a:schemeClr val="tx2"/>
          </a:solidFill>
        </a:defRPr>
      </a:lvl7pPr>
      <a:lvl8pPr rtl="0" eaLnBrk="1" latinLnBrk="1" hangingPunct="1">
        <a:defRPr>
          <a:solidFill>
            <a:schemeClr val="tx2"/>
          </a:solidFill>
        </a:defRPr>
      </a:lvl8pPr>
      <a:lvl9pPr rtl="0"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jpeg"  /><Relationship Id="rId3" Type="http://schemas.openxmlformats.org/officeDocument/2006/relationships/image" Target="../media/image2.pn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.png"  /><Relationship Id="rId3" Type="http://schemas.openxmlformats.org/officeDocument/2006/relationships/image" Target="../media/image8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.png"  /><Relationship Id="rId3" Type="http://schemas.openxmlformats.org/officeDocument/2006/relationships/image" Target="../media/image10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.png"  /><Relationship Id="rId3" Type="http://schemas.openxmlformats.org/officeDocument/2006/relationships/image" Target="../media/image13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7.png"  /><Relationship Id="rId3" Type="http://schemas.openxmlformats.org/officeDocument/2006/relationships/image" Target="../media/image18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9.png"  /><Relationship Id="rId3" Type="http://schemas.openxmlformats.org/officeDocument/2006/relationships/image" Target="../media/image20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1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2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3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4.pn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5.pn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6.pn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7.pn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8.png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9.png"  /><Relationship Id="rId3" Type="http://schemas.openxmlformats.org/officeDocument/2006/relationships/image" Target="../media/image30.png"  /><Relationship Id="rId4" Type="http://schemas.openxmlformats.org/officeDocument/2006/relationships/image" Target="../media/image31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2.png"  /><Relationship Id="rId3" Type="http://schemas.openxmlformats.org/officeDocument/2006/relationships/image" Target="../media/image33.png"  /><Relationship Id="rId4" Type="http://schemas.openxmlformats.org/officeDocument/2006/relationships/image" Target="../media/image34.png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5.png"  /><Relationship Id="rId3" Type="http://schemas.openxmlformats.org/officeDocument/2006/relationships/image" Target="../media/image36.png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7.png"  /><Relationship Id="rId3" Type="http://schemas.openxmlformats.org/officeDocument/2006/relationships/image" Target="../media/image38.png"  /></Relationships>
</file>

<file path=ppt/slides/_rels/slide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9.png"  /></Relationships>
</file>

<file path=ppt/slides/_rels/slide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0.png"  /></Relationships>
</file>

<file path=ppt/slides/_rels/slide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1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2.png"  /><Relationship Id="rId3" Type="http://schemas.openxmlformats.org/officeDocument/2006/relationships/image" Target="../media/image43.png"  /></Relationships>
</file>

<file path=ppt/slides/_rels/slide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4.png"  /></Relationships>
</file>

<file path=ppt/slides/_rels/slide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5.png"  /></Relationships>
</file>

<file path=ppt/slides/_rels/slide4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6.png"  /><Relationship Id="rId3" Type="http://schemas.openxmlformats.org/officeDocument/2006/relationships/image" Target="../media/image47.png"  /></Relationships>
</file>

<file path=ppt/slides/_rels/slide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8.png"  /><Relationship Id="rId3" Type="http://schemas.openxmlformats.org/officeDocument/2006/relationships/image" Target="../media/image49.png"  /><Relationship Id="rId4" Type="http://schemas.openxmlformats.org/officeDocument/2006/relationships/image" Target="../media/image50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jpeg"  /><Relationship Id="rId3" Type="http://schemas.openxmlformats.org/officeDocument/2006/relationships/image" Target="../media/image2.png"  /></Relationships>
</file>

<file path=ppt/slides/_rels/slide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1.png"  /><Relationship Id="rId3" Type="http://schemas.openxmlformats.org/officeDocument/2006/relationships/image" Target="../media/image50.png"  /></Relationships>
</file>

<file path=ppt/slides/_rels/slide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2.png"  /></Relationships>
</file>

<file path=ppt/slides/_rels/slide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3.png"  /><Relationship Id="rId3" Type="http://schemas.openxmlformats.org/officeDocument/2006/relationships/image" Target="../media/image54.png"  /></Relationships>
</file>

<file path=ppt/slides/_rels/slide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hyperlink" Target="https://schema.org/Store" TargetMode="External" /><Relationship Id="rId3" Type="http://schemas.openxmlformats.org/officeDocument/2006/relationships/hyperlink" Target="http://rdfs.co/juso/kr/RoadNameAddress" TargetMode="External" /><Relationship Id="rId4" Type="http://schemas.openxmlformats.org/officeDocument/2006/relationships/hyperlink" Target="http://rdfs.co/juso/kr/EastAsianAddress" TargetMode="External" /><Relationship Id="rId5" Type="http://schemas.openxmlformats.org/officeDocument/2006/relationships/hyperlink" Target="http://rdfs.co/juso/kr/AdministrativeNeighborhood" TargetMode="External" /></Relationships>
</file>

<file path=ppt/slides/_rels/slide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hyperlink" Target="https://schema.org/Store" TargetMode="External" /><Relationship Id="rId3" Type="http://schemas.openxmlformats.org/officeDocument/2006/relationships/hyperlink" Target="http://rdfs.co/juso/kr/RoadNameAddress" TargetMode="External" /><Relationship Id="rId4" Type="http://schemas.openxmlformats.org/officeDocument/2006/relationships/hyperlink" Target="http://rdfs.co/juso/kr/EastAsianAddress" TargetMode="External" /></Relationships>
</file>

<file path=ppt/slides/_rels/slide5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.png"  /></Relationships>
</file>

<file path=ppt/slides/_rels/slide6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6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6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6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5.png"  /></Relationships>
</file>

<file path=ppt/slides/_rels/slide6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6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6.png"  /></Relationships>
</file>

<file path=ppt/slides/_rels/slide6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7.png"  /></Relationships>
</file>

<file path=ppt/slides/_rels/slide6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8.png"  /><Relationship Id="rId3" Type="http://schemas.openxmlformats.org/officeDocument/2006/relationships/image" Target="../media/image59.png"  /></Relationships>
</file>

<file path=ppt/slides/_rels/slide6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0.png"  /></Relationships>
</file>

<file path=ppt/slides/_rels/slide6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1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7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2.png"  /><Relationship Id="rId3" Type="http://schemas.openxmlformats.org/officeDocument/2006/relationships/image" Target="../media/image63.png"  /></Relationships>
</file>

<file path=ppt/slides/_rels/slide7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4.png"  /></Relationships>
</file>

<file path=ppt/slides/_rels/slide7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5.png"  /></Relationships>
</file>

<file path=ppt/slides/_rels/slide7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6.png"  /><Relationship Id="rId3" Type="http://schemas.openxmlformats.org/officeDocument/2006/relationships/image" Target="../media/image67.png"  /></Relationships>
</file>

<file path=ppt/slides/_rels/slide7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8.png"  /><Relationship Id="rId3" Type="http://schemas.openxmlformats.org/officeDocument/2006/relationships/image" Target="../media/image69.png"  /></Relationships>
</file>

<file path=ppt/slides/_rels/slide7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7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7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2" Type="http://schemas.openxmlformats.org/officeDocument/2006/relationships/slideLayout" Target="../slideLayouts/slideLayout2.xml"  /></Relationships>
</file>

<file path=ppt/slides/_rels/slide7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7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.png"  /><Relationship Id="rId3" Type="http://schemas.openxmlformats.org/officeDocument/2006/relationships/image" Target="../media/image5.png"  /></Relationships>
</file>

<file path=ppt/slides/_rels/slide8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8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8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jpeg"  /><Relationship Id="rId3" Type="http://schemas.openxmlformats.org/officeDocument/2006/relationships/image" Target="../media/image2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0" y="1501236"/>
            <a:ext cx="12192000" cy="3291695"/>
            <a:chOff x="0" y="1967961"/>
            <a:chExt cx="12192000" cy="3291695"/>
          </a:xfrm>
        </p:grpSpPr>
        <p:sp>
          <p:nvSpPr>
            <p:cNvPr id="5" name="직사각형 4"/>
            <p:cNvSpPr/>
            <p:nvPr/>
          </p:nvSpPr>
          <p:spPr>
            <a:xfrm>
              <a:off x="0" y="2480993"/>
              <a:ext cx="12192000" cy="277866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4" name="직사각형 3"/>
            <p:cNvSpPr/>
            <p:nvPr/>
          </p:nvSpPr>
          <p:spPr>
            <a:xfrm>
              <a:off x="0" y="1967961"/>
              <a:ext cx="12192000" cy="2778663"/>
            </a:xfrm>
            <a:prstGeom prst="rect">
              <a:avLst/>
            </a:prstGeom>
            <a:solidFill>
              <a:srgbClr val="DFE6F7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</p:grpSp>
      <p:sp>
        <p:nvSpPr>
          <p:cNvPr id="2" name="제목 1"/>
          <p:cNvSpPr>
            <a:spLocks noGrp="1"/>
          </p:cNvSpPr>
          <p:nvPr>
            <p:ph type="ctrTitle" idx="0"/>
          </p:nvPr>
        </p:nvSpPr>
        <p:spPr>
          <a:xfrm>
            <a:off x="1828802" y="1933575"/>
            <a:ext cx="10363198" cy="1470025"/>
          </a:xfrm>
        </p:spPr>
        <p:txBody>
          <a:bodyPr>
            <a:noAutofit/>
          </a:bodyPr>
          <a:lstStyle/>
          <a:p>
            <a:pPr lvl="0" algn="r">
              <a:defRPr/>
            </a:pPr>
            <a:r>
              <a:rPr lang="ko-KR" altLang="en-US" sz="4900">
                <a:solidFill>
                  <a:srgbClr val="3a3c84"/>
                </a:solidFill>
                <a:latin typeface="나눔스퀘어라운드 ExtraBold"/>
                <a:ea typeface="나눔스퀘어라운드 ExtraBold"/>
                <a:cs typeface="+mj-cs"/>
              </a:rPr>
              <a:t>군산사랑상품권</a:t>
            </a:r>
            <a:r>
              <a:rPr lang="ko-KR" altLang="en-US" sz="4900">
                <a:latin typeface="나눔스퀘어라운드 ExtraBold"/>
                <a:ea typeface="나눔스퀘어라운드 ExtraBold"/>
                <a:cs typeface="+mj-cs"/>
              </a:rPr>
              <a:t> 가맹점 리스트</a:t>
            </a:r>
            <a:br>
              <a:rPr lang="ko-KR" altLang="en-US" sz="4900">
                <a:latin typeface="나눔스퀘어라운드 ExtraBold"/>
                <a:ea typeface="나눔스퀘어라운드 ExtraBold"/>
                <a:cs typeface="+mj-cs"/>
              </a:rPr>
            </a:br>
            <a:r>
              <a:rPr lang="en-US" altLang="ko-KR" sz="4900">
                <a:latin typeface="나눔스퀘어라운드 ExtraBold"/>
                <a:ea typeface="나눔스퀘어라운드 ExtraBold"/>
                <a:cs typeface="+mj-cs"/>
              </a:rPr>
              <a:t>DB/XML</a:t>
            </a:r>
            <a:r>
              <a:rPr lang="ko-KR" altLang="en-US" sz="4900">
                <a:latin typeface="나눔스퀘어라운드 ExtraBold"/>
                <a:ea typeface="나눔스퀘어라운드 ExtraBold"/>
                <a:cs typeface="+mj-cs"/>
              </a:rPr>
              <a:t> 프로젝트</a:t>
            </a:r>
            <a:endParaRPr lang="ko-KR" altLang="en-US" sz="4900">
              <a:latin typeface="나눔스퀘어라운드 ExtraBold"/>
              <a:ea typeface="나눔스퀘어라운드 ExtraBold"/>
              <a:cs typeface="+mj-cs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3432710" y="3403600"/>
            <a:ext cx="8534399" cy="1752600"/>
          </a:xfrm>
        </p:spPr>
        <p:txBody>
          <a:bodyPr/>
          <a:lstStyle/>
          <a:p>
            <a:pPr lvl="0" algn="r">
              <a:defRPr/>
            </a:pPr>
            <a:r>
              <a:rPr lang="ko-KR" altLang="en-US">
                <a:solidFill>
                  <a:schemeClr val="tx1"/>
                </a:solidFill>
                <a:latin typeface="나눔고딕"/>
                <a:ea typeface="나눔고딕"/>
              </a:rPr>
              <a:t>최민서</a:t>
            </a:r>
            <a:r>
              <a:rPr lang="en-US" altLang="ko-KR">
                <a:solidFill>
                  <a:schemeClr val="tx1"/>
                </a:solidFill>
                <a:latin typeface="나눔고딕"/>
                <a:ea typeface="나눔고딕"/>
              </a:rPr>
              <a:t>,</a:t>
            </a:r>
            <a:r>
              <a:rPr lang="ko-KR" altLang="en-US">
                <a:solidFill>
                  <a:schemeClr val="tx1"/>
                </a:solidFill>
                <a:latin typeface="나눔고딕"/>
                <a:ea typeface="나눔고딕"/>
              </a:rPr>
              <a:t> 한동엽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/>
          <a:srcRect l="50000" b="58180"/>
          <a:stretch>
            <a:fillRect/>
          </a:stretch>
        </p:blipFill>
        <p:spPr>
          <a:xfrm>
            <a:off x="320460" y="2267938"/>
            <a:ext cx="4042582" cy="175829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rcRect r="50000" b="58180"/>
          <a:stretch>
            <a:fillRect/>
          </a:stretch>
        </p:blipFill>
        <p:spPr>
          <a:xfrm>
            <a:off x="177585" y="1356383"/>
            <a:ext cx="4042582" cy="1758291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2328169" y="5349929"/>
            <a:ext cx="9863831" cy="31554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lvl="0" algn="l">
              <a:defRPr/>
            </a:pPr>
            <a:r>
              <a:rPr sz="1500" b="0" i="0" strike="noStrike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</a:rPr>
              <a:t>본 저작물은 </a:t>
            </a:r>
            <a:r>
              <a:rPr lang="ko-KR" altLang="en-US" sz="1500" b="0" i="0" strike="noStrike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</a:rPr>
              <a:t>군산시청 소상공인지원과</a:t>
            </a:r>
            <a:r>
              <a:rPr sz="1500" b="0" i="0" strike="noStrike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</a:rPr>
              <a:t>에서 </a:t>
            </a:r>
            <a:r>
              <a:rPr lang="en-US" altLang="ko-KR" sz="1500" b="0" i="0" strike="noStrike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</a:rPr>
              <a:t>’22</a:t>
            </a:r>
            <a:r>
              <a:rPr sz="1500" b="0" i="0" strike="noStrike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</a:rPr>
              <a:t>년</a:t>
            </a:r>
            <a:r>
              <a:rPr lang="ko-KR" altLang="en-US" sz="1500" b="0" i="0" strike="noStrike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</a:rPr>
              <a:t> </a:t>
            </a:r>
            <a:r>
              <a:rPr sz="1500" b="0" i="0" strike="noStrike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</a:rPr>
              <a:t>작성하여 공공누리 제</a:t>
            </a:r>
            <a:r>
              <a:rPr lang="en-US" altLang="ko-KR" sz="1500" b="0" i="0" strike="noStrike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</a:rPr>
              <a:t>4</a:t>
            </a:r>
            <a:r>
              <a:rPr sz="1500" b="0" i="0" strike="noStrike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</a:rPr>
              <a:t>유형으로 개방한 저작물을 이용하였</a:t>
            </a:r>
            <a:r>
              <a:rPr lang="ko-KR" altLang="en-US" sz="1500" b="0" i="0" strike="noStrike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</a:rPr>
              <a:t>습니다</a:t>
            </a:r>
            <a:r>
              <a:rPr lang="en-US" altLang="ko-KR" sz="1500" b="0" i="0" strike="noStrike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</a:rPr>
              <a:t>.</a:t>
            </a:r>
          </a:p>
        </p:txBody>
      </p:sp>
      <p:sp>
        <p:nvSpPr>
          <p:cNvPr id="11" name="직사각형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800C6A38-4290-41DD-B95C-4155372FD4AF}" type="slidenum">
              <a:rPr lang="en-US" altLang="en-US" sz="2000">
                <a:latin typeface="나눔고딕"/>
                <a:ea typeface="나눔고딕"/>
                <a:cs typeface="+mn-cs"/>
              </a:rPr>
              <a:pPr lvl="0">
                <a:defRPr/>
              </a:pPr>
              <a:t>1</a:t>
            </a:fld>
            <a:endParaRPr lang="en-US" altLang="en-US" sz="2000">
              <a:latin typeface="나눔고딕"/>
              <a:ea typeface="나눔고딕"/>
              <a:cs typeface="+mn-cs"/>
            </a:endParaRPr>
          </a:p>
        </p:txBody>
      </p:sp>
      <p:sp>
        <p:nvSpPr>
          <p:cNvPr id="12" name="직사각형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>
                <a:latin typeface="나눔고딕"/>
                <a:ea typeface="나눔고딕"/>
              </a:rPr>
              <a:t>XML(군산사랑상품권 가맹점)</a:t>
            </a:r>
          </a:p>
        </p:txBody>
      </p:sp>
    </p:spTree>
    <p:extLst>
      <p:ext uri="{BB962C8B-B14F-4D97-AF65-F5344CB8AC3E}">
        <p14:creationId xmlns:p14="http://schemas.microsoft.com/office/powerpoint/2010/main" val="3962624606"/>
      </p:ext>
    </p:extLst>
  </p:cSld>
  <p:clrMapOvr>
    <a:masterClrMapping/>
  </p:clrMapOvr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데이터 전처리</a:t>
            </a:r>
          </a:p>
        </p:txBody>
      </p:sp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tretch>
            <a:fillRect/>
          </a:stretch>
        </p:blipFill>
        <p:spPr>
          <a:xfrm>
            <a:off x="609599" y="1752366"/>
            <a:ext cx="5820588" cy="1676634"/>
          </a:xfrm>
          <a:prstGeom prst="rect">
            <a:avLst/>
          </a:prstGeom>
        </p:spPr>
      </p:pic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XML(군산사랑상품권 가맹점)</a:t>
            </a:r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10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671483" y="2590683"/>
            <a:ext cx="1341693" cy="83831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7" name="가로 글상자 6"/>
          <p:cNvSpPr txBox="1"/>
          <p:nvPr/>
        </p:nvSpPr>
        <p:spPr>
          <a:xfrm>
            <a:off x="609599" y="3976943"/>
            <a:ext cx="5745484" cy="1754326"/>
          </a:xfrm>
          <a:prstGeom prst="rect">
            <a:avLst/>
          </a:prstGeom>
          <a:ln>
            <a:solidFill>
              <a:schemeClr val="dk1"/>
            </a:solidFill>
          </a:ln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dirty="0">
                <a:latin typeface="나눔고딕"/>
                <a:ea typeface="나눔고딕"/>
              </a:rPr>
              <a:t>업종에 요소 두</a:t>
            </a:r>
            <a:r>
              <a:rPr lang="en-US" altLang="ko-KR" dirty="0">
                <a:latin typeface="나눔고딕"/>
                <a:ea typeface="나눔고딕"/>
              </a:rPr>
              <a:t> </a:t>
            </a:r>
            <a:r>
              <a:rPr lang="ko-KR" altLang="en-US" dirty="0" err="1">
                <a:latin typeface="나눔고딕"/>
                <a:ea typeface="나눔고딕"/>
              </a:rPr>
              <a:t>세개가</a:t>
            </a:r>
            <a:r>
              <a:rPr lang="ko-KR" altLang="en-US" dirty="0">
                <a:latin typeface="나눔고딕"/>
                <a:ea typeface="나눔고딕"/>
              </a:rPr>
              <a:t> 있기도 하며</a:t>
            </a:r>
            <a:r>
              <a:rPr lang="en-US" altLang="ko-KR" dirty="0">
                <a:latin typeface="나눔고딕"/>
                <a:ea typeface="나눔고딕"/>
              </a:rPr>
              <a:t>,</a:t>
            </a:r>
            <a:r>
              <a:rPr lang="ko-KR" altLang="en-US" dirty="0">
                <a:latin typeface="나눔고딕"/>
                <a:ea typeface="나눔고딕"/>
              </a:rPr>
              <a:t> 같은 업종이라도 다른</a:t>
            </a:r>
            <a:endParaRPr lang="en-US" altLang="ko-KR" dirty="0">
              <a:latin typeface="나눔고딕"/>
              <a:ea typeface="나눔고딕"/>
            </a:endParaRPr>
          </a:p>
          <a:p>
            <a:pPr lvl="0">
              <a:defRPr/>
            </a:pPr>
            <a:r>
              <a:rPr lang="ko-KR" altLang="en-US" dirty="0">
                <a:latin typeface="나눔고딕"/>
                <a:ea typeface="나눔고딕"/>
              </a:rPr>
              <a:t>방식으로 써져 있는 경우가 많음</a:t>
            </a:r>
            <a:r>
              <a:rPr lang="en-US" altLang="ko-KR" dirty="0">
                <a:latin typeface="나눔고딕"/>
                <a:ea typeface="나눔고딕"/>
              </a:rPr>
              <a:t>.</a:t>
            </a:r>
            <a:endParaRPr lang="ko-KR" altLang="en-US" dirty="0">
              <a:latin typeface="나눔고딕"/>
              <a:ea typeface="나눔고딕"/>
            </a:endParaRPr>
          </a:p>
          <a:p>
            <a:pPr lvl="0">
              <a:defRPr/>
            </a:pPr>
            <a:r>
              <a:rPr lang="ko-KR" altLang="en-US" dirty="0">
                <a:latin typeface="나눔고딕"/>
                <a:ea typeface="나눔고딕"/>
              </a:rPr>
              <a:t>그러므로 간략한 제약을 둘 예정</a:t>
            </a:r>
          </a:p>
          <a:p>
            <a:pPr lvl="0">
              <a:defRPr/>
            </a:pPr>
            <a:endParaRPr lang="ko-KR" altLang="en-US" dirty="0">
              <a:latin typeface="나눔고딕"/>
              <a:ea typeface="나눔고딕"/>
            </a:endParaRPr>
          </a:p>
          <a:p>
            <a:pPr lvl="0">
              <a:defRPr/>
            </a:pPr>
            <a:r>
              <a:rPr lang="ko-KR" altLang="en-US" dirty="0">
                <a:latin typeface="나눔고딕"/>
                <a:ea typeface="나눔고딕"/>
              </a:rPr>
              <a:t>업종 </a:t>
            </a:r>
            <a:r>
              <a:rPr lang="en-US" altLang="ko-KR" dirty="0">
                <a:latin typeface="나눔고딕"/>
                <a:ea typeface="나눔고딕"/>
              </a:rPr>
              <a:t>-</a:t>
            </a:r>
            <a:r>
              <a:rPr lang="ko-KR" altLang="en-US" dirty="0">
                <a:latin typeface="나눔고딕"/>
                <a:ea typeface="나눔고딕"/>
              </a:rPr>
              <a:t> 소매업</a:t>
            </a:r>
            <a:r>
              <a:rPr lang="en-US" altLang="ko-KR" dirty="0">
                <a:latin typeface="나눔고딕"/>
                <a:ea typeface="나눔고딕"/>
              </a:rPr>
              <a:t>,</a:t>
            </a:r>
            <a:r>
              <a:rPr lang="ko-KR" altLang="en-US" dirty="0">
                <a:latin typeface="나눔고딕"/>
                <a:ea typeface="나눔고딕"/>
              </a:rPr>
              <a:t> </a:t>
            </a:r>
            <a:r>
              <a:rPr lang="ko-KR" altLang="en-US" dirty="0" err="1">
                <a:latin typeface="나눔고딕"/>
                <a:ea typeface="나눔고딕"/>
              </a:rPr>
              <a:t>보건업</a:t>
            </a:r>
            <a:r>
              <a:rPr lang="en-US" altLang="ko-KR" dirty="0">
                <a:latin typeface="나눔고딕"/>
                <a:ea typeface="나눔고딕"/>
              </a:rPr>
              <a:t>,</a:t>
            </a:r>
            <a:r>
              <a:rPr lang="ko-KR" altLang="en-US" dirty="0">
                <a:latin typeface="나눔고딕"/>
                <a:ea typeface="나눔고딕"/>
              </a:rPr>
              <a:t> 숙박업</a:t>
            </a:r>
            <a:r>
              <a:rPr lang="en-US" altLang="ko-KR" dirty="0">
                <a:latin typeface="나눔고딕"/>
                <a:ea typeface="나눔고딕"/>
              </a:rPr>
              <a:t>,</a:t>
            </a:r>
            <a:r>
              <a:rPr lang="ko-KR" altLang="en-US" dirty="0">
                <a:latin typeface="나눔고딕"/>
                <a:ea typeface="나눔고딕"/>
              </a:rPr>
              <a:t> 개인서비스업</a:t>
            </a:r>
            <a:r>
              <a:rPr lang="en-US" altLang="ko-KR" dirty="0">
                <a:latin typeface="나눔고딕"/>
                <a:ea typeface="나눔고딕"/>
              </a:rPr>
              <a:t>,</a:t>
            </a:r>
            <a:r>
              <a:rPr lang="ko-KR" altLang="en-US" dirty="0">
                <a:latin typeface="나눔고딕"/>
                <a:ea typeface="나눔고딕"/>
              </a:rPr>
              <a:t> 음식점업</a:t>
            </a:r>
            <a:r>
              <a:rPr lang="en-US" altLang="ko-KR" dirty="0">
                <a:latin typeface="나눔고딕"/>
                <a:ea typeface="나눔고딕"/>
              </a:rPr>
              <a:t>,</a:t>
            </a:r>
            <a:r>
              <a:rPr lang="ko-KR" altLang="en-US" dirty="0">
                <a:latin typeface="나눔고딕"/>
                <a:ea typeface="나눔고딕"/>
              </a:rPr>
              <a:t> </a:t>
            </a:r>
          </a:p>
          <a:p>
            <a:pPr lvl="0">
              <a:defRPr/>
            </a:pPr>
            <a:r>
              <a:rPr lang="ko-KR" altLang="en-US" dirty="0">
                <a:latin typeface="나눔고딕"/>
                <a:ea typeface="나눔고딕"/>
              </a:rPr>
              <a:t>교육서비스업</a:t>
            </a:r>
            <a:r>
              <a:rPr lang="en-US" altLang="ko-KR" dirty="0">
                <a:latin typeface="나눔고딕"/>
                <a:ea typeface="나눔고딕"/>
              </a:rPr>
              <a:t>,</a:t>
            </a:r>
            <a:r>
              <a:rPr lang="ko-KR" altLang="en-US" dirty="0">
                <a:latin typeface="나눔고딕"/>
                <a:ea typeface="나눔고딕"/>
              </a:rPr>
              <a:t> 제조업</a:t>
            </a:r>
            <a:r>
              <a:rPr lang="en-US" altLang="ko-KR" dirty="0">
                <a:latin typeface="나눔고딕"/>
                <a:ea typeface="나눔고딕"/>
              </a:rPr>
              <a:t>,</a:t>
            </a:r>
            <a:r>
              <a:rPr lang="ko-KR" altLang="en-US" dirty="0">
                <a:latin typeface="나눔고딕"/>
                <a:ea typeface="나눔고딕"/>
              </a:rPr>
              <a:t> </a:t>
            </a:r>
            <a:r>
              <a:rPr lang="ko-KR" altLang="en-US" dirty="0" err="1">
                <a:latin typeface="나눔고딕"/>
                <a:ea typeface="나눔고딕"/>
              </a:rPr>
              <a:t>스포츠여가관련서비스업</a:t>
            </a:r>
            <a:r>
              <a:rPr lang="en-US" altLang="ko-KR" dirty="0">
                <a:latin typeface="나눔고딕"/>
                <a:ea typeface="나눔고딕"/>
              </a:rPr>
              <a:t>,</a:t>
            </a:r>
            <a:r>
              <a:rPr lang="ko-KR" altLang="en-US" dirty="0">
                <a:latin typeface="나눔고딕"/>
                <a:ea typeface="나눔고딕"/>
              </a:rPr>
              <a:t> 기타</a:t>
            </a:r>
            <a:endParaRPr lang="en-US" altLang="ko-KR" dirty="0">
              <a:latin typeface="나눔고딕"/>
              <a:ea typeface="나눔고딕"/>
            </a:endParaRPr>
          </a:p>
        </p:txBody>
      </p:sp>
      <p:cxnSp>
        <p:nvCxnSpPr>
          <p:cNvPr id="8" name="꺾인 연결선 7"/>
          <p:cNvCxnSpPr>
            <a:stCxn id="6" idx="2"/>
            <a:endCxn id="7" idx="0"/>
          </p:cNvCxnSpPr>
          <p:nvPr/>
        </p:nvCxnSpPr>
        <p:spPr>
          <a:xfrm rot="16200000" flipH="1">
            <a:off x="2638364" y="3132965"/>
            <a:ext cx="547943" cy="1140011"/>
          </a:xfrm>
          <a:prstGeom prst="bentConnector3">
            <a:avLst>
              <a:gd name="adj1" fmla="val 50000"/>
            </a:avLst>
          </a:prstGeom>
          <a:ln>
            <a:solidFill>
              <a:srgbClr val="0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가로 글상자 8"/>
          <p:cNvSpPr txBox="1"/>
          <p:nvPr/>
        </p:nvSpPr>
        <p:spPr>
          <a:xfrm>
            <a:off x="4165599" y="3429000"/>
            <a:ext cx="15087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dirty="0">
                <a:latin typeface="나눔고딕"/>
                <a:ea typeface="나눔고딕"/>
              </a:rPr>
              <a:t>상가현황</a:t>
            </a:r>
            <a:r>
              <a:rPr lang="en-US" altLang="ko-KR" dirty="0">
                <a:latin typeface="나눔고딕"/>
                <a:ea typeface="나눔고딕"/>
              </a:rPr>
              <a:t>.</a:t>
            </a:r>
            <a:r>
              <a:rPr lang="en-US" altLang="ko-KR" dirty="0" err="1">
                <a:latin typeface="나눔고딕"/>
                <a:ea typeface="나눔고딕"/>
              </a:rPr>
              <a:t>xslx</a:t>
            </a:r>
            <a:endParaRPr lang="en-US" altLang="ko-KR" dirty="0">
              <a:latin typeface="나눔고딕"/>
              <a:ea typeface="나눔고딕"/>
            </a:endParaRPr>
          </a:p>
        </p:txBody>
      </p:sp>
      <p:sp>
        <p:nvSpPr>
          <p:cNvPr id="10" name="가로 글상자 9"/>
          <p:cNvSpPr txBox="1"/>
          <p:nvPr/>
        </p:nvSpPr>
        <p:spPr>
          <a:xfrm>
            <a:off x="6832166" y="2515070"/>
            <a:ext cx="4943960" cy="2308324"/>
          </a:xfrm>
          <a:prstGeom prst="rect">
            <a:avLst/>
          </a:prstGeom>
          <a:ln>
            <a:solidFill>
              <a:srgbClr val="000000">
                <a:alpha val="100000"/>
              </a:srgbClr>
            </a:solidFill>
          </a:ln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0" i="0" u="none" strike="noStrike" kern="1200" cap="none" spc="0" normalizeH="0" baseline="0" dirty="0">
                <a:solidFill>
                  <a:srgbClr val="000000"/>
                </a:solidFill>
                <a:latin typeface="나눔고딕"/>
                <a:ea typeface="나눔고딕"/>
                <a:cs typeface="맑은 고딕"/>
              </a:rPr>
              <a:t>데이터 수집 특이사항</a:t>
            </a: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 dirty="0">
              <a:solidFill>
                <a:srgbClr val="000000"/>
              </a:solidFill>
              <a:latin typeface="나눔고딕"/>
              <a:ea typeface="나눔고딕"/>
              <a:cs typeface="맑은 고딕"/>
            </a:endParaRPr>
          </a:p>
          <a:p>
            <a:pPr marL="342900" lvl="0" indent="-34290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AutoNum type="arabicPeriod"/>
              <a:defRPr/>
            </a:pPr>
            <a:r>
              <a:rPr kumimoji="0" lang="ko-KR" altLang="en-US" sz="1800" b="0" i="0" u="none" strike="noStrike" kern="1200" cap="none" spc="0" normalizeH="0" baseline="0" dirty="0">
                <a:solidFill>
                  <a:srgbClr val="000000"/>
                </a:solidFill>
                <a:latin typeface="나눔고딕"/>
                <a:ea typeface="나눔고딕"/>
                <a:cs typeface="맑은 고딕"/>
              </a:rPr>
              <a:t>노래방</a:t>
            </a:r>
            <a:r>
              <a:rPr kumimoji="0" lang="en-US" altLang="ko-KR" sz="1800" b="0" i="0" u="none" strike="noStrike" kern="1200" cap="none" spc="0" normalizeH="0" baseline="0" dirty="0">
                <a:solidFill>
                  <a:srgbClr val="000000"/>
                </a:solidFill>
                <a:latin typeface="나눔고딕"/>
                <a:ea typeface="나눔고딕"/>
                <a:cs typeface="맑은 고딕"/>
              </a:rPr>
              <a:t>,</a:t>
            </a:r>
            <a:r>
              <a:rPr kumimoji="0" lang="ko-KR" altLang="en-US" sz="1800" b="0" i="0" u="none" strike="noStrike" kern="1200" cap="none" spc="0" normalizeH="0" baseline="0" dirty="0">
                <a:solidFill>
                  <a:srgbClr val="000000"/>
                </a:solidFill>
                <a:latin typeface="나눔고딕"/>
                <a:ea typeface="나눔고딕"/>
                <a:cs typeface="맑은 고딕"/>
              </a:rPr>
              <a:t> 제과점 등의 파일에는 전화번호가</a:t>
            </a:r>
            <a:endParaRPr kumimoji="0" lang="en-US" altLang="ko-KR" sz="1800" b="0" i="0" u="none" strike="noStrike" kern="1200" cap="none" spc="0" normalizeH="0" baseline="0" dirty="0">
              <a:solidFill>
                <a:srgbClr val="000000"/>
              </a:solidFill>
              <a:latin typeface="나눔고딕"/>
              <a:ea typeface="나눔고딕"/>
              <a:cs typeface="맑은 고딕"/>
            </a:endParaRPr>
          </a:p>
          <a:p>
            <a:pPr lvl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800" b="0" i="0" u="none" strike="noStrike" kern="1200" cap="none" spc="0" normalizeH="0" baseline="0" dirty="0" err="1">
                <a:solidFill>
                  <a:srgbClr val="000000"/>
                </a:solidFill>
                <a:latin typeface="나눔고딕"/>
                <a:ea typeface="나눔고딕"/>
                <a:cs typeface="맑은 고딕"/>
              </a:rPr>
              <a:t>적혀있지</a:t>
            </a:r>
            <a:r>
              <a:rPr kumimoji="0" lang="ko-KR" altLang="en-US" sz="1800" b="0" i="0" u="none" strike="noStrike" kern="1200" cap="none" spc="0" normalizeH="0" baseline="0" dirty="0">
                <a:solidFill>
                  <a:srgbClr val="000000"/>
                </a:solidFill>
                <a:latin typeface="나눔고딕"/>
                <a:ea typeface="나눔고딕"/>
                <a:cs typeface="맑은 고딕"/>
              </a:rPr>
              <a:t> 않음</a:t>
            </a:r>
            <a:r>
              <a:rPr kumimoji="0" lang="en-US" altLang="ko-KR" sz="1800" b="0" i="0" u="none" strike="noStrike" kern="1200" cap="none" spc="0" normalizeH="0" baseline="0" dirty="0">
                <a:solidFill>
                  <a:srgbClr val="000000"/>
                </a:solidFill>
                <a:latin typeface="나눔고딕"/>
                <a:ea typeface="나눔고딕"/>
                <a:cs typeface="맑은 고딕"/>
              </a:rPr>
              <a:t>.</a:t>
            </a: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 dirty="0">
                <a:solidFill>
                  <a:srgbClr val="000000"/>
                </a:solidFill>
                <a:latin typeface="나눔고딕"/>
                <a:ea typeface="나눔고딕"/>
                <a:cs typeface="맑은 고딕"/>
              </a:rPr>
              <a:t>-&gt;</a:t>
            </a:r>
            <a:r>
              <a:rPr kumimoji="0" lang="ko-KR" altLang="en-US" sz="1800" b="0" i="0" u="none" strike="noStrike" kern="1200" cap="none" spc="0" normalizeH="0" baseline="0" dirty="0">
                <a:solidFill>
                  <a:srgbClr val="000000"/>
                </a:solidFill>
                <a:latin typeface="나눔고딕"/>
                <a:ea typeface="나눔고딕"/>
                <a:cs typeface="맑은 고딕"/>
              </a:rPr>
              <a:t> 사업장전화번호는</a:t>
            </a:r>
            <a:r>
              <a:rPr kumimoji="0" lang="en-US" altLang="ko-KR" sz="1800" b="0" i="0" u="none" strike="noStrike" kern="1200" cap="none" spc="0" normalizeH="0" baseline="0" dirty="0">
                <a:solidFill>
                  <a:srgbClr val="000000"/>
                </a:solidFill>
                <a:latin typeface="나눔고딕"/>
                <a:ea typeface="나눔고딕"/>
                <a:cs typeface="맑은 고딕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나눔고딕"/>
                <a:ea typeface="나눔고딕"/>
                <a:cs typeface="맑은 고딕"/>
              </a:rPr>
              <a:t>minoccurs</a:t>
            </a:r>
            <a:r>
              <a:rPr lang="en-US" altLang="ko-KR" dirty="0">
                <a:solidFill>
                  <a:srgbClr val="000000"/>
                </a:solidFill>
                <a:latin typeface="나눔고딕"/>
                <a:ea typeface="나눔고딕"/>
                <a:cs typeface="맑은 고딕"/>
              </a:rPr>
              <a:t>=“0”</a:t>
            </a:r>
            <a:r>
              <a:rPr lang="ko-KR" altLang="en-US" dirty="0">
                <a:solidFill>
                  <a:srgbClr val="000000"/>
                </a:solidFill>
                <a:latin typeface="나눔고딕"/>
                <a:ea typeface="나눔고딕"/>
                <a:cs typeface="맑은 고딕"/>
              </a:rPr>
              <a:t>으로 할</a:t>
            </a:r>
            <a:endParaRPr lang="en-US" altLang="ko-KR" dirty="0">
              <a:solidFill>
                <a:srgbClr val="000000"/>
              </a:solidFill>
              <a:latin typeface="나눔고딕"/>
              <a:ea typeface="나눔고딕"/>
              <a:cs typeface="맑은 고딕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dirty="0">
                <a:solidFill>
                  <a:srgbClr val="000000"/>
                </a:solidFill>
                <a:latin typeface="나눔고딕"/>
                <a:ea typeface="나눔고딕"/>
                <a:cs typeface="맑은 고딕"/>
              </a:rPr>
              <a:t>예정</a:t>
            </a:r>
            <a:endParaRPr kumimoji="0" lang="ko-KR" altLang="en-US" sz="1800" b="0" i="0" u="none" strike="noStrike" kern="1200" cap="none" spc="0" normalizeH="0" baseline="0" dirty="0">
              <a:solidFill>
                <a:srgbClr val="000000"/>
              </a:solidFill>
              <a:latin typeface="나눔고딕"/>
              <a:ea typeface="나눔고딕"/>
              <a:cs typeface="맑은 고딕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 dirty="0">
                <a:solidFill>
                  <a:srgbClr val="000000"/>
                </a:solidFill>
                <a:latin typeface="나눔고딕"/>
                <a:ea typeface="나눔고딕"/>
                <a:cs typeface="맑은 고딕"/>
              </a:rPr>
              <a:t>2.</a:t>
            </a:r>
            <a:r>
              <a:rPr kumimoji="0" lang="ko-KR" altLang="en-US" sz="1800" b="0" i="0" u="none" strike="noStrike" kern="1200" cap="none" spc="0" normalizeH="0" baseline="0" dirty="0">
                <a:solidFill>
                  <a:srgbClr val="000000"/>
                </a:solidFill>
                <a:latin typeface="나눔고딕"/>
                <a:ea typeface="나눔고딕"/>
                <a:cs typeface="맑은 고딕"/>
              </a:rPr>
              <a:t> 모범음식점과 제조업공장</a:t>
            </a:r>
            <a:r>
              <a:rPr kumimoji="0" lang="en-US" altLang="ko-KR" sz="1800" b="0" i="0" u="none" strike="noStrike" kern="1200" cap="none" spc="0" normalizeH="0" baseline="0" dirty="0">
                <a:solidFill>
                  <a:srgbClr val="000000"/>
                </a:solidFill>
                <a:latin typeface="나눔고딕"/>
                <a:ea typeface="나눔고딕"/>
                <a:cs typeface="맑은 고딕"/>
              </a:rPr>
              <a:t>,</a:t>
            </a:r>
            <a:r>
              <a:rPr kumimoji="0" lang="ko-KR" altLang="en-US" sz="1800" b="0" i="0" u="none" strike="noStrike" kern="1200" cap="none" spc="0" normalizeH="0" baseline="0" dirty="0">
                <a:solidFill>
                  <a:srgbClr val="000000"/>
                </a:solidFill>
                <a:latin typeface="나눔고딕"/>
                <a:ea typeface="나눔고딕"/>
                <a:cs typeface="맑은 고딕"/>
              </a:rPr>
              <a:t> 병원 등은 </a:t>
            </a:r>
            <a:r>
              <a:rPr kumimoji="0" lang="ko-KR" altLang="en-US" sz="1800" b="0" i="0" u="none" strike="noStrike" kern="1200" cap="none" spc="0" normalizeH="0" baseline="0" dirty="0" err="1">
                <a:solidFill>
                  <a:srgbClr val="000000"/>
                </a:solidFill>
                <a:latin typeface="나눔고딕"/>
                <a:ea typeface="나눔고딕"/>
                <a:cs typeface="맑은 고딕"/>
              </a:rPr>
              <a:t>건물층수</a:t>
            </a:r>
            <a:r>
              <a:rPr kumimoji="0" lang="en-US" altLang="ko-KR" sz="1800" b="0" i="0" u="none" strike="noStrike" kern="1200" cap="none" spc="0" normalizeH="0" baseline="0" dirty="0">
                <a:solidFill>
                  <a:srgbClr val="000000"/>
                </a:solidFill>
                <a:latin typeface="나눔고딕"/>
                <a:ea typeface="나눔고딕"/>
                <a:cs typeface="맑은 고딕"/>
              </a:rPr>
              <a:t>,</a:t>
            </a:r>
            <a:r>
              <a:rPr kumimoji="0" lang="ko-KR" altLang="en-US" sz="1800" b="0" i="0" u="none" strike="noStrike" kern="1200" cap="none" spc="0" normalizeH="0" baseline="0" dirty="0">
                <a:solidFill>
                  <a:srgbClr val="000000"/>
                </a:solidFill>
                <a:latin typeface="나눔고딕"/>
                <a:ea typeface="나눔고딕"/>
                <a:cs typeface="맑은 고딕"/>
              </a:rPr>
              <a:t> 주차대수 등 세부적인 인스턴스 사항들이 있음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B64087D8-A4A2-2358-ADCD-EA1B2DDECF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067" y="5772309"/>
            <a:ext cx="7259063" cy="543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926975"/>
      </p:ext>
    </p:extLst>
  </p:cSld>
  <p:clrMapOvr>
    <a:masterClrMapping/>
  </p:clrMapOvr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데이터 전처리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csv / xlsx -&gt; xml</a:t>
            </a:r>
            <a:r>
              <a:rPr lang="ko-KR" altLang="en-US"/>
              <a:t> 변경작업 </a:t>
            </a:r>
            <a:r>
              <a:rPr lang="en-US" altLang="ko-KR"/>
              <a:t>(python)</a:t>
            </a:r>
            <a:r>
              <a:rPr lang="ko-KR" altLang="en-US"/>
              <a:t> </a:t>
            </a:r>
            <a:r>
              <a:rPr lang="en-US" altLang="ko-KR"/>
              <a:t>csv to xsd</a:t>
            </a:r>
            <a:endParaRPr lang="en-US" altLang="ko-KR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XML(군산사랑상품권 가맹점)</a:t>
            </a:r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11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286972E-651E-DCB8-8D8C-D32313FE98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351" y="3192840"/>
            <a:ext cx="7598818" cy="322889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1EDC903-0B9E-A10F-49B5-AEE1855FB3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351" y="2126720"/>
            <a:ext cx="5205051" cy="1017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993878"/>
      </p:ext>
    </p:extLst>
  </p:cSld>
  <p:clrMapOvr>
    <a:masterClrMapping/>
  </p:clrMapOvr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p>
            <a:pPr lvl="0">
              <a:defRPr/>
            </a:pPr>
            <a:r>
              <a:rPr lang="ko-KR" altLang="en-US"/>
              <a:t>데이터 전처리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599" y="1600200"/>
            <a:ext cx="4097479" cy="4525963"/>
          </a:xfrm>
        </p:spPr>
        <p:txBody>
          <a:bodyPr/>
          <a:p>
            <a:pPr lvl="0">
              <a:defRPr/>
            </a:pPr>
            <a:r>
              <a:rPr lang="ko-KR" altLang="en-US"/>
              <a:t>데이터 활용을 위해 파이썬으로 다양한 전처리</a:t>
            </a:r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>
              <a:defRPr/>
            </a:pPr>
            <a:r>
              <a:rPr lang="ko-KR" altLang="en-US"/>
              <a:t>XML(군산사랑상품권 가맹점)</a:t>
            </a:r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11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773322" y="1600200"/>
            <a:ext cx="5928554" cy="4526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295849"/>
      </p:ext>
    </p:extLst>
  </p:cSld>
  <p:clrMapOvr>
    <a:masterClrMapping/>
  </p:clrMapOvr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데이터 크롤링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가맹점 리스트 파일이 제공되지 않음</a:t>
            </a:r>
          </a:p>
          <a:p>
            <a:pPr lvl="1">
              <a:defRPr/>
            </a:pPr>
            <a:r>
              <a:rPr lang="ko-KR" altLang="en-US"/>
              <a:t>군산시청 내 사이트 가맹점 데이터 크롤링 필요</a:t>
            </a:r>
            <a:r>
              <a:rPr lang="en-US" altLang="ko-KR"/>
              <a:t>.</a:t>
            </a:r>
          </a:p>
          <a:p>
            <a:pPr lvl="2">
              <a:defRPr/>
            </a:pPr>
            <a:r>
              <a:rPr lang="en-US" altLang="ko-KR"/>
              <a:t>(</a:t>
            </a:r>
            <a:r>
              <a:rPr lang="ko-KR" altLang="en-US"/>
              <a:t>군산시청 소상공인지원과 연락 후 허락받음</a:t>
            </a:r>
            <a:r>
              <a:rPr lang="en-US" altLang="ko-KR"/>
              <a:t>)</a:t>
            </a:r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XML(군산사랑상품권 가맹점)</a:t>
            </a:r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en-US" altLang="en-US"/>
              <a:pPr lvl="0">
                <a:defRPr/>
              </a:pPr>
              <a:t>12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18249137"/>
      </p:ext>
    </p:extLst>
  </p:cSld>
  <p:clrMapOvr>
    <a:masterClrMapping/>
  </p:clrMapOvr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데이터 크롤링</a:t>
            </a:r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XML(군산사랑상품권 가맹점)</a:t>
            </a:r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en-US" altLang="en-US"/>
              <a:pPr lvl="0">
                <a:defRPr/>
              </a:pPr>
              <a:t>13</a:t>
            </a:fld>
            <a:endParaRPr lang="en-US" altLang="en-US"/>
          </a:p>
        </p:txBody>
      </p:sp>
      <p:pic>
        <p:nvPicPr>
          <p:cNvPr id="6" name="내용 개체 틀 5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tretch>
            <a:fillRect/>
          </a:stretch>
        </p:blipFill>
        <p:spPr>
          <a:xfrm>
            <a:off x="609599" y="1659798"/>
            <a:ext cx="4809504" cy="452596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645122" y="1659798"/>
            <a:ext cx="5713339" cy="3003248"/>
          </a:xfrm>
          <a:prstGeom prst="rect">
            <a:avLst/>
          </a:prstGeom>
        </p:spPr>
      </p:pic>
      <p:sp>
        <p:nvSpPr>
          <p:cNvPr id="8" name="가로 글상자 7"/>
          <p:cNvSpPr txBox="1"/>
          <p:nvPr/>
        </p:nvSpPr>
        <p:spPr>
          <a:xfrm>
            <a:off x="7169581" y="5066648"/>
            <a:ext cx="2306890" cy="3642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>
                <a:solidFill>
                  <a:srgbClr val="000000"/>
                </a:solidFill>
                <a:latin typeface="나눔고딕"/>
                <a:ea typeface="나눔고딕"/>
              </a:rPr>
              <a:t>&lt;tr&gt;&lt;td&gt; </a:t>
            </a:r>
            <a:r>
              <a:rPr kumimoji="0" lang="ko-KR" altLang="en-US" sz="1800" b="0" i="0" u="none" strike="noStrike" kern="1200" cap="none" spc="0" normalizeH="0" baseline="0">
                <a:solidFill>
                  <a:srgbClr val="000000"/>
                </a:solidFill>
                <a:latin typeface="나눔고딕"/>
                <a:ea typeface="나눔고딕"/>
              </a:rPr>
              <a:t>부분 크롤링</a:t>
            </a:r>
          </a:p>
        </p:txBody>
      </p:sp>
    </p:spTree>
    <p:extLst>
      <p:ext uri="{BB962C8B-B14F-4D97-AF65-F5344CB8AC3E}">
        <p14:creationId xmlns:p14="http://schemas.microsoft.com/office/powerpoint/2010/main" val="1251961199"/>
      </p:ext>
    </p:extLst>
  </p:cSld>
  <p:clrMapOvr>
    <a:masterClrMapping/>
  </p:clrMapOvr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데이터 크롤링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  <a:defRPr/>
            </a:pPr>
            <a:r>
              <a:rPr lang="en-US" altLang="ko-KR"/>
              <a:t>- Python selenium </a:t>
            </a:r>
            <a:r>
              <a:rPr lang="ko-KR" altLang="en-US"/>
              <a:t>패키지 사용</a:t>
            </a:r>
            <a:r>
              <a:rPr lang="en-US" altLang="ko-KR"/>
              <a:t>,</a:t>
            </a:r>
            <a:r>
              <a:rPr lang="ko-KR" altLang="en-US"/>
              <a:t> </a:t>
            </a:r>
            <a:r>
              <a:rPr lang="en-US" altLang="ko-KR"/>
              <a:t>pandas</a:t>
            </a:r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XML(군산사랑상품권 가맹점)</a:t>
            </a:r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en-US" altLang="en-US"/>
              <a:pPr lvl="0">
                <a:defRPr/>
              </a:pPr>
              <a:t>14</a:t>
            </a:fld>
            <a:endParaRPr lang="en-US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09599" y="2114366"/>
            <a:ext cx="6973273" cy="2629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550876"/>
      </p:ext>
    </p:extLst>
  </p:cSld>
  <p:clrMapOvr>
    <a:masterClrMapping/>
  </p:clrMapOvr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데이터 크롤링</a:t>
            </a:r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XML(군산사랑상품권 가맹점)</a:t>
            </a:r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en-US" altLang="en-US"/>
              <a:pPr lvl="0">
                <a:defRPr/>
              </a:pPr>
              <a:t>14</a:t>
            </a:fld>
            <a:endParaRPr lang="en-US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69357" y="274638"/>
            <a:ext cx="9341620" cy="6106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874845"/>
      </p:ext>
    </p:extLst>
  </p:cSld>
  <p:clrMapOvr>
    <a:masterClrMapping/>
  </p:clrMapOvr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데이터 크롤링</a:t>
            </a:r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XML(군산사랑상품권 가맹점)</a:t>
            </a:r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en-US" altLang="en-US"/>
              <a:pPr lvl="0">
                <a:defRPr/>
              </a:pPr>
              <a:t>15</a:t>
            </a:fld>
            <a:endParaRPr lang="en-US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09599" y="274638"/>
            <a:ext cx="11235251" cy="5549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024396"/>
      </p:ext>
    </p:extLst>
  </p:cSld>
  <p:clrMapOvr>
    <a:masterClrMapping/>
  </p:clrMapOvr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데이터 크롤링</a:t>
            </a:r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XML(군산사랑상품권 가맹점)</a:t>
            </a:r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en-US" altLang="en-US"/>
              <a:pPr lvl="0">
                <a:defRPr/>
              </a:pPr>
              <a:t>16</a:t>
            </a:fld>
            <a:endParaRPr lang="en-US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09599" y="274638"/>
            <a:ext cx="8802783" cy="2905634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09599" y="3429000"/>
            <a:ext cx="10056775" cy="2410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835695"/>
      </p:ext>
    </p:extLst>
  </p:cSld>
  <p:clrMapOvr>
    <a:masterClrMapping/>
  </p:clrMapOvr>
</p:sld>
</file>

<file path=ppt/slides/slide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p>
            <a:pPr lvl="0">
              <a:defRPr/>
            </a:pPr>
            <a:r>
              <a:rPr lang="ko-KR" altLang="en-US"/>
              <a:t>데이터 이슈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p>
            <a:pPr lvl="0">
              <a:defRPr/>
            </a:pPr>
            <a:r>
              <a:rPr lang="ko-KR" altLang="en-US"/>
              <a:t>수집한 업소</a:t>
            </a:r>
            <a:r>
              <a:rPr lang="en-US" altLang="ko-KR"/>
              <a:t>,</a:t>
            </a:r>
            <a:r>
              <a:rPr lang="ko-KR" altLang="en-US"/>
              <a:t> 도로명 주소 </a:t>
            </a:r>
            <a:r>
              <a:rPr lang="ko-KR" altLang="en-US" b="1">
                <a:solidFill>
                  <a:srgbClr val="ff0000"/>
                </a:solidFill>
              </a:rPr>
              <a:t>적힌게 다름</a:t>
            </a:r>
            <a:r>
              <a:rPr lang="en-US" altLang="ko-KR" b="1">
                <a:solidFill>
                  <a:srgbClr val="ff0000"/>
                </a:solidFill>
              </a:rPr>
              <a:t>.</a:t>
            </a:r>
            <a:r>
              <a:rPr lang="ko-KR" altLang="en-US"/>
              <a:t> 가맹점 여부를 구하기 어려움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 정제에 힘드므로 </a:t>
            </a:r>
            <a:r>
              <a:rPr lang="en-US" altLang="ko-KR"/>
              <a:t>9</a:t>
            </a:r>
            <a:r>
              <a:rPr lang="ko-KR" altLang="en-US"/>
              <a:t>개 업종별 中 음식점업에 집중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음식점업의 모범음식점</a:t>
            </a:r>
            <a:r>
              <a:rPr lang="en-US" altLang="ko-KR"/>
              <a:t>,</a:t>
            </a:r>
            <a:r>
              <a:rPr lang="ko-KR" altLang="en-US"/>
              <a:t> 군산시청 맛집 등의 </a:t>
            </a:r>
            <a:r>
              <a:rPr lang="ko-KR" altLang="en-US" b="1">
                <a:solidFill>
                  <a:srgbClr val="0000ff"/>
                </a:solidFill>
              </a:rPr>
              <a:t>데이터 활용</a:t>
            </a:r>
            <a:endParaRPr lang="ko-KR" altLang="en-US" b="1">
              <a:solidFill>
                <a:srgbClr val="0000ff"/>
              </a:solidFill>
            </a:endParaRPr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>
              <a:defRPr/>
            </a:pPr>
            <a:r>
              <a:rPr lang="ko-KR" altLang="en-US"/>
              <a:t>XML(군산사랑상품권 가맹점)</a:t>
            </a:r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>
              <a:defRPr/>
            </a:pPr>
            <a:fld id="{AD22CD3B-FDDF-4998-970C-76E6E0BEC65F}" type="slidenum">
              <a:rPr lang="en-US" altLang="en-US"/>
              <a:pPr lvl="0">
                <a:defRPr/>
              </a:pPr>
              <a:t>18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59521880"/>
      </p:ext>
    </p:extLst>
  </p:cSld>
  <p:clrMapOvr>
    <a:masterClrMapping/>
  </p:clrMapOvr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타원 25"/>
          <p:cNvSpPr/>
          <p:nvPr/>
        </p:nvSpPr>
        <p:spPr>
          <a:xfrm>
            <a:off x="6920268" y="2768394"/>
            <a:ext cx="1792338" cy="1853790"/>
          </a:xfrm>
          <a:prstGeom prst="ellipse">
            <a:avLst/>
          </a:prstGeom>
          <a:gradFill flip="xy" rotWithShape="1">
            <a:gsLst>
              <a:gs pos="0">
                <a:srgbClr val="FBEFD4">
                  <a:alpha val="100000"/>
                </a:srgbClr>
              </a:gs>
              <a:gs pos="78790">
                <a:srgbClr val="D2EBEE">
                  <a:alpha val="100000"/>
                </a:srgbClr>
              </a:gs>
              <a:gs pos="50510">
                <a:srgbClr val="FBEFD4">
                  <a:alpha val="100000"/>
                </a:srgbClr>
              </a:gs>
            </a:gsLst>
            <a:lin ang="2700000" scaled="1"/>
            <a:tileRect/>
          </a:gra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팀 역할 분담</a:t>
            </a:r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XML(군산사랑상품권 가맹점)</a:t>
            </a:r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2</a:t>
            </a:fld>
            <a:endParaRPr lang="ko-KR" altLang="en-US"/>
          </a:p>
        </p:txBody>
      </p:sp>
      <p:sp>
        <p:nvSpPr>
          <p:cNvPr id="6" name="타원 5"/>
          <p:cNvSpPr/>
          <p:nvPr/>
        </p:nvSpPr>
        <p:spPr>
          <a:xfrm>
            <a:off x="770194" y="1754443"/>
            <a:ext cx="1792338" cy="1853790"/>
          </a:xfrm>
          <a:prstGeom prst="ellipse">
            <a:avLst/>
          </a:prstGeom>
          <a:gradFill flip="xy" rotWithShape="1">
            <a:gsLst>
              <a:gs pos="0">
                <a:srgbClr val="FBEFD4">
                  <a:alpha val="100000"/>
                </a:srgbClr>
              </a:gs>
              <a:gs pos="78790">
                <a:srgbClr val="D2EBEE">
                  <a:alpha val="100000"/>
                </a:srgbClr>
              </a:gs>
              <a:gs pos="50510">
                <a:srgbClr val="FBEFD4">
                  <a:alpha val="10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770194" y="4130573"/>
            <a:ext cx="1792338" cy="1853790"/>
          </a:xfrm>
          <a:prstGeom prst="ellipse">
            <a:avLst/>
          </a:prstGeom>
          <a:gradFill flip="xy" rotWithShape="1">
            <a:gsLst>
              <a:gs pos="0">
                <a:srgbClr val="FBEFD4">
                  <a:alpha val="100000"/>
                </a:srgbClr>
              </a:gs>
              <a:gs pos="78790">
                <a:srgbClr val="D2EBEE">
                  <a:alpha val="100000"/>
                </a:srgbClr>
              </a:gs>
              <a:gs pos="50510">
                <a:srgbClr val="FBEFD4">
                  <a:alpha val="10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8" name="웃는 얼굴 7"/>
          <p:cNvSpPr/>
          <p:nvPr/>
        </p:nvSpPr>
        <p:spPr>
          <a:xfrm>
            <a:off x="1164508" y="2174362"/>
            <a:ext cx="1003709" cy="1013951"/>
          </a:xfrm>
          <a:prstGeom prst="smileyFace">
            <a:avLst>
              <a:gd name="adj" fmla="val 4653"/>
            </a:avLst>
          </a:prstGeom>
          <a:solidFill>
            <a:schemeClr val="lt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9" name="웃는 얼굴 8"/>
          <p:cNvSpPr/>
          <p:nvPr/>
        </p:nvSpPr>
        <p:spPr>
          <a:xfrm>
            <a:off x="1164508" y="4550492"/>
            <a:ext cx="1003709" cy="1013951"/>
          </a:xfrm>
          <a:prstGeom prst="smileyFace">
            <a:avLst>
              <a:gd name="adj" fmla="val 4653"/>
            </a:avLst>
          </a:prstGeom>
          <a:solidFill>
            <a:schemeClr val="lt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0" name="해 9"/>
          <p:cNvSpPr/>
          <p:nvPr/>
        </p:nvSpPr>
        <p:spPr>
          <a:xfrm>
            <a:off x="1876323" y="5267428"/>
            <a:ext cx="686209" cy="716935"/>
          </a:xfrm>
          <a:prstGeom prst="sun">
            <a:avLst>
              <a:gd name="adj" fmla="val 25000"/>
            </a:avLst>
          </a:prstGeom>
          <a:solidFill>
            <a:srgbClr val="EB5800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1" name="해 10"/>
          <p:cNvSpPr/>
          <p:nvPr/>
        </p:nvSpPr>
        <p:spPr>
          <a:xfrm>
            <a:off x="1876323" y="2891298"/>
            <a:ext cx="686209" cy="716935"/>
          </a:xfrm>
          <a:prstGeom prst="sun">
            <a:avLst>
              <a:gd name="adj" fmla="val 25000"/>
            </a:avLst>
          </a:prstGeom>
          <a:solidFill>
            <a:srgbClr val="3057B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cxnSp>
        <p:nvCxnSpPr>
          <p:cNvPr id="12" name="선 11"/>
          <p:cNvCxnSpPr/>
          <p:nvPr/>
        </p:nvCxnSpPr>
        <p:spPr>
          <a:xfrm>
            <a:off x="2562534" y="2420169"/>
            <a:ext cx="2989646" cy="0"/>
          </a:xfrm>
          <a:prstGeom prst="line">
            <a:avLst/>
          </a:prstGeom>
          <a:noFill/>
          <a:ln w="12700" cap="flat" cmpd="sng" algn="ctr">
            <a:solidFill>
              <a:srgbClr val="000000">
                <a:alpha val="100000"/>
              </a:srgbClr>
            </a:solidFill>
            <a:prstDash val="solid"/>
          </a:ln>
        </p:spPr>
      </p:cxnSp>
      <p:cxnSp>
        <p:nvCxnSpPr>
          <p:cNvPr id="14" name="선 13"/>
          <p:cNvCxnSpPr/>
          <p:nvPr/>
        </p:nvCxnSpPr>
        <p:spPr>
          <a:xfrm>
            <a:off x="2562534" y="4867991"/>
            <a:ext cx="2989646" cy="0"/>
          </a:xfrm>
          <a:prstGeom prst="line">
            <a:avLst/>
          </a:prstGeom>
          <a:noFill/>
          <a:ln w="12700" cap="flat" cmpd="sng" algn="ctr">
            <a:solidFill>
              <a:srgbClr val="000000">
                <a:alpha val="100000"/>
              </a:srgbClr>
            </a:solidFill>
            <a:prstDash val="solid"/>
          </a:ln>
        </p:spPr>
      </p:cxnSp>
      <p:sp>
        <p:nvSpPr>
          <p:cNvPr id="15" name="가로 글상자 14"/>
          <p:cNvSpPr txBox="1"/>
          <p:nvPr/>
        </p:nvSpPr>
        <p:spPr>
          <a:xfrm>
            <a:off x="2695677" y="1991728"/>
            <a:ext cx="977163" cy="4161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200">
                <a:latin typeface="나눔스퀘어라운드 Bold"/>
                <a:ea typeface="나눔스퀘어라운드 Bold"/>
              </a:rPr>
              <a:t>최민서</a:t>
            </a:r>
          </a:p>
        </p:txBody>
      </p:sp>
      <p:sp>
        <p:nvSpPr>
          <p:cNvPr id="16" name="가로 글상자 15"/>
          <p:cNvSpPr txBox="1"/>
          <p:nvPr/>
        </p:nvSpPr>
        <p:spPr>
          <a:xfrm>
            <a:off x="2695677" y="4451799"/>
            <a:ext cx="977163" cy="4230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200">
                <a:latin typeface="나눔스퀘어라운드 Bold"/>
                <a:ea typeface="나눔스퀘어라운드 Bold"/>
              </a:rPr>
              <a:t>한동엽</a:t>
            </a:r>
          </a:p>
        </p:txBody>
      </p:sp>
      <p:sp>
        <p:nvSpPr>
          <p:cNvPr id="17" name="가로 글상자 16"/>
          <p:cNvSpPr txBox="1"/>
          <p:nvPr/>
        </p:nvSpPr>
        <p:spPr>
          <a:xfrm>
            <a:off x="2752919" y="2501264"/>
            <a:ext cx="2358196" cy="9067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latin typeface="나눔고딕"/>
                <a:ea typeface="나눔고딕"/>
                <a:cs typeface="+mn-cs"/>
              </a:rPr>
              <a:t>- XML/XSD</a:t>
            </a:r>
            <a:r>
              <a:rPr lang="ko-KR" altLang="en-US">
                <a:latin typeface="나눔고딕"/>
                <a:ea typeface="나눔고딕"/>
                <a:cs typeface="+mn-cs"/>
              </a:rPr>
              <a:t> 파일 관리</a:t>
            </a:r>
            <a:endParaRPr lang="ko-KR" altLang="en-US">
              <a:latin typeface="나눔고딕"/>
              <a:ea typeface="나눔고딕"/>
              <a:cs typeface="+mn-cs"/>
            </a:endParaRPr>
          </a:p>
          <a:p>
            <a:pPr lvl="0">
              <a:defRPr/>
            </a:pPr>
            <a:r>
              <a:rPr lang="en-US" altLang="ko-KR">
                <a:latin typeface="나눔고딕"/>
                <a:ea typeface="나눔고딕"/>
                <a:cs typeface="+mn-cs"/>
              </a:rPr>
              <a:t>-</a:t>
            </a:r>
            <a:r>
              <a:rPr lang="ko-KR" altLang="en-US">
                <a:latin typeface="나눔고딕"/>
                <a:ea typeface="나눔고딕"/>
                <a:cs typeface="+mn-cs"/>
              </a:rPr>
              <a:t> 데이터 수집 </a:t>
            </a:r>
            <a:r>
              <a:rPr lang="en-US" altLang="ko-KR">
                <a:latin typeface="나눔고딕"/>
                <a:ea typeface="나눔고딕"/>
                <a:cs typeface="+mn-cs"/>
              </a:rPr>
              <a:t>/</a:t>
            </a:r>
            <a:r>
              <a:rPr lang="ko-KR" altLang="en-US">
                <a:latin typeface="나눔고딕"/>
                <a:ea typeface="나눔고딕"/>
                <a:cs typeface="+mn-cs"/>
              </a:rPr>
              <a:t> 전처리</a:t>
            </a:r>
            <a:endParaRPr lang="ko-KR" altLang="en-US">
              <a:latin typeface="나눔고딕"/>
              <a:ea typeface="나눔고딕"/>
              <a:cs typeface="+mn-cs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b="0" i="0" u="none" strike="noStrike" kern="1200" cap="none" spc="0" normalizeH="0" baseline="0">
                <a:solidFill>
                  <a:srgbClr val="000000"/>
                </a:solidFill>
                <a:latin typeface="나눔고딕"/>
                <a:ea typeface="나눔고딕"/>
                <a:cs typeface="맑은 고딕"/>
              </a:rPr>
              <a:t>-</a:t>
            </a:r>
            <a:r>
              <a:rPr kumimoji="0" lang="ko-KR" altLang="en-US" b="0" i="0" u="none" strike="noStrike" kern="1200" cap="none" spc="0" normalizeH="0" baseline="0">
                <a:solidFill>
                  <a:srgbClr val="000000"/>
                </a:solidFill>
                <a:latin typeface="나눔고딕"/>
                <a:ea typeface="나눔고딕"/>
                <a:cs typeface="맑은 고딕"/>
              </a:rPr>
              <a:t> 웹 시각화 표현</a:t>
            </a:r>
            <a:endParaRPr lang="ko-KR" altLang="en-US">
              <a:latin typeface="나눔고딕"/>
              <a:ea typeface="나눔고딕"/>
              <a:cs typeface="+mn-cs"/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5471034" y="2768394"/>
            <a:ext cx="1792338" cy="1853790"/>
          </a:xfrm>
          <a:prstGeom prst="ellipse">
            <a:avLst/>
          </a:prstGeom>
          <a:gradFill flip="xy" rotWithShape="1">
            <a:gsLst>
              <a:gs pos="0">
                <a:srgbClr val="FBEFD4">
                  <a:alpha val="100000"/>
                </a:srgbClr>
              </a:gs>
              <a:gs pos="78790">
                <a:srgbClr val="D2EBEE">
                  <a:alpha val="100000"/>
                </a:srgbClr>
              </a:gs>
              <a:gs pos="50510">
                <a:srgbClr val="FBEFD4">
                  <a:alpha val="100000"/>
                </a:srgbClr>
              </a:gs>
            </a:gsLst>
            <a:lin ang="2700000" scaled="1"/>
            <a:tileRect/>
          </a:gra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19" name="웃는 얼굴 18"/>
          <p:cNvSpPr/>
          <p:nvPr/>
        </p:nvSpPr>
        <p:spPr>
          <a:xfrm>
            <a:off x="5865349" y="3188314"/>
            <a:ext cx="1003709" cy="1013951"/>
          </a:xfrm>
          <a:prstGeom prst="smileyFace">
            <a:avLst>
              <a:gd name="adj" fmla="val 4653"/>
            </a:avLst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20" name="웃는 얼굴 19"/>
          <p:cNvSpPr/>
          <p:nvPr/>
        </p:nvSpPr>
        <p:spPr>
          <a:xfrm>
            <a:off x="7314583" y="3188313"/>
            <a:ext cx="1003709" cy="1013951"/>
          </a:xfrm>
          <a:prstGeom prst="smileyFace">
            <a:avLst>
              <a:gd name="adj" fmla="val 4653"/>
            </a:avLst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21" name="해 20"/>
          <p:cNvSpPr/>
          <p:nvPr/>
        </p:nvSpPr>
        <p:spPr>
          <a:xfrm>
            <a:off x="8026398" y="3905249"/>
            <a:ext cx="686209" cy="716935"/>
          </a:xfrm>
          <a:prstGeom prst="sun">
            <a:avLst>
              <a:gd name="adj" fmla="val 25000"/>
            </a:avLst>
          </a:prstGeom>
          <a:solidFill>
            <a:srgbClr val="EB58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22" name="해 21"/>
          <p:cNvSpPr/>
          <p:nvPr/>
        </p:nvSpPr>
        <p:spPr>
          <a:xfrm>
            <a:off x="6577164" y="3905249"/>
            <a:ext cx="686209" cy="716935"/>
          </a:xfrm>
          <a:prstGeom prst="sun">
            <a:avLst>
              <a:gd name="adj" fmla="val 25000"/>
            </a:avLst>
          </a:prstGeom>
          <a:solidFill>
            <a:srgbClr val="3057B9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cxnSp>
        <p:nvCxnSpPr>
          <p:cNvPr id="23" name="선 22"/>
          <p:cNvCxnSpPr/>
          <p:nvPr/>
        </p:nvCxnSpPr>
        <p:spPr>
          <a:xfrm>
            <a:off x="8665174" y="3428999"/>
            <a:ext cx="2989646" cy="0"/>
          </a:xfrm>
          <a:prstGeom prst="line">
            <a:avLst/>
          </a:prstGeom>
          <a:noFill/>
          <a:ln w="12700" cap="flat" cmpd="sng" algn="ctr">
            <a:solidFill>
              <a:srgbClr val="000000">
                <a:alpha val="100000"/>
              </a:srgbClr>
            </a:solidFill>
            <a:prstDash val="solid"/>
          </a:ln>
        </p:spPr>
      </p:cxnSp>
      <p:sp>
        <p:nvSpPr>
          <p:cNvPr id="24" name="가로 글상자 23"/>
          <p:cNvSpPr txBox="1"/>
          <p:nvPr/>
        </p:nvSpPr>
        <p:spPr>
          <a:xfrm>
            <a:off x="8737599" y="3007503"/>
            <a:ext cx="1233635" cy="4214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200" b="0" i="0" u="none" strike="noStrike" kern="1200" cap="none" spc="0" normalizeH="0" baseline="0">
                <a:solidFill>
                  <a:srgbClr val="000000"/>
                </a:solidFill>
                <a:latin typeface="나눔스퀘어라운드 Bold"/>
                <a:ea typeface="나눔스퀘어라운드 Bold"/>
              </a:rPr>
              <a:t>공동역할</a:t>
            </a:r>
          </a:p>
        </p:txBody>
      </p:sp>
      <p:sp>
        <p:nvSpPr>
          <p:cNvPr id="25" name="가로 글상자 24"/>
          <p:cNvSpPr txBox="1"/>
          <p:nvPr/>
        </p:nvSpPr>
        <p:spPr>
          <a:xfrm>
            <a:off x="8861116" y="3562185"/>
            <a:ext cx="1834321" cy="14555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>
                <a:solidFill>
                  <a:srgbClr val="000000"/>
                </a:solidFill>
                <a:latin typeface="나눔고딕"/>
                <a:ea typeface="나눔고딕"/>
                <a:cs typeface="Calibri"/>
              </a:rPr>
              <a:t>- XSD </a:t>
            </a:r>
            <a:r>
              <a:rPr kumimoji="0" lang="ko-KR" altLang="en-US" sz="1800" b="0" i="0" u="none" strike="noStrike" kern="1200" cap="none" spc="0" normalizeH="0" baseline="0">
                <a:solidFill>
                  <a:srgbClr val="000000"/>
                </a:solidFill>
                <a:latin typeface="나눔고딕"/>
                <a:ea typeface="나눔고딕"/>
                <a:cs typeface="맑은 고딕"/>
              </a:rPr>
              <a:t>설계</a:t>
            </a:r>
            <a:endParaRPr kumimoji="0" lang="ko-KR" altLang="en-US" sz="1800" b="0" i="0" u="none" strike="noStrike" kern="1200" cap="none" spc="0" normalizeH="0" baseline="0">
              <a:solidFill>
                <a:srgbClr val="000000"/>
              </a:solidFill>
              <a:latin typeface="나눔고딕"/>
              <a:ea typeface="나눔고딕"/>
              <a:cs typeface="맑은 고딕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>
                <a:solidFill>
                  <a:srgbClr val="000000"/>
                </a:solidFill>
                <a:latin typeface="나눔고딕"/>
                <a:ea typeface="나눔고딕"/>
                <a:cs typeface="Calibri"/>
              </a:rPr>
              <a:t>-</a:t>
            </a:r>
            <a:r>
              <a:rPr kumimoji="0" lang="ko-KR" altLang="en-US" sz="1800" b="0" i="0" u="none" strike="noStrike" kern="1200" cap="none" spc="0" normalizeH="0" baseline="0">
                <a:solidFill>
                  <a:srgbClr val="000000"/>
                </a:solidFill>
                <a:latin typeface="나눔고딕"/>
                <a:ea typeface="나눔고딕"/>
                <a:cs typeface="맑은 고딕"/>
              </a:rPr>
              <a:t> 트리 설계</a:t>
            </a:r>
            <a:endParaRPr kumimoji="0" lang="ko-KR" altLang="en-US" sz="1800" b="0" i="0" u="none" strike="noStrike" kern="1200" cap="none" spc="0" normalizeH="0" baseline="0">
              <a:solidFill>
                <a:srgbClr val="000000"/>
              </a:solidFill>
              <a:latin typeface="나눔고딕"/>
              <a:ea typeface="나눔고딕"/>
              <a:cs typeface="맑은 고딕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>
                <a:solidFill>
                  <a:srgbClr val="000000"/>
                </a:solidFill>
                <a:latin typeface="나눔고딕"/>
                <a:ea typeface="나눔고딕"/>
                <a:cs typeface="Calibri"/>
              </a:rPr>
              <a:t>-</a:t>
            </a:r>
            <a:r>
              <a:rPr kumimoji="0" lang="ko-KR" altLang="en-US" sz="1800" b="0" i="0" u="none" strike="noStrike" kern="1200" cap="none" spc="0" normalizeH="0" baseline="0">
                <a:solidFill>
                  <a:srgbClr val="000000"/>
                </a:solidFill>
                <a:latin typeface="나눔고딕"/>
                <a:ea typeface="나눔고딕"/>
                <a:cs typeface="맑은 고딕"/>
              </a:rPr>
              <a:t> 공통어휘 찾기</a:t>
            </a:r>
            <a:endParaRPr kumimoji="0" lang="ko-KR" altLang="en-US" sz="1800" b="0" i="0" u="none" strike="noStrike" kern="1200" cap="none" spc="0" normalizeH="0" baseline="0">
              <a:solidFill>
                <a:srgbClr val="000000"/>
              </a:solidFill>
              <a:latin typeface="나눔고딕"/>
              <a:ea typeface="나눔고딕"/>
              <a:cs typeface="맑은 고딕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>
                <a:solidFill>
                  <a:srgbClr val="000000"/>
                </a:solidFill>
                <a:latin typeface="나눔고딕"/>
                <a:ea typeface="나눔고딕"/>
                <a:cs typeface="맑은 고딕"/>
              </a:rPr>
              <a:t>-</a:t>
            </a:r>
            <a:r>
              <a:rPr kumimoji="0" lang="ko-KR" altLang="en-US" sz="1800" b="0" i="0" u="none" strike="noStrike" kern="1200" cap="none" spc="0" normalizeH="0" baseline="0">
                <a:solidFill>
                  <a:srgbClr val="000000"/>
                </a:solidFill>
                <a:latin typeface="나눔고딕"/>
                <a:ea typeface="나눔고딕"/>
                <a:cs typeface="맑은 고딕"/>
              </a:rPr>
              <a:t> </a:t>
            </a:r>
            <a:r>
              <a:rPr kumimoji="0" lang="en-US" altLang="ko-KR" sz="1800" b="0" i="0" u="none" strike="noStrike" kern="1200" cap="none" spc="0" normalizeH="0" baseline="0">
                <a:solidFill>
                  <a:srgbClr val="000000"/>
                </a:solidFill>
                <a:latin typeface="나눔고딕"/>
                <a:ea typeface="나눔고딕"/>
                <a:cs typeface="맑은 고딕"/>
              </a:rPr>
              <a:t>DB</a:t>
            </a:r>
            <a:r>
              <a:rPr kumimoji="0" lang="ko-KR" altLang="en-US" sz="1800" b="0" i="0" u="none" strike="noStrike" kern="1200" cap="none" spc="0" normalizeH="0" baseline="0">
                <a:solidFill>
                  <a:srgbClr val="000000"/>
                </a:solidFill>
                <a:latin typeface="나눔고딕"/>
                <a:ea typeface="나눔고딕"/>
                <a:cs typeface="맑은 고딕"/>
              </a:rPr>
              <a:t> 구조 설계</a:t>
            </a:r>
            <a:endParaRPr kumimoji="0" lang="ko-KR" altLang="en-US" sz="1800" b="0" i="0" u="none" strike="noStrike" kern="1200" cap="none" spc="0" normalizeH="0" baseline="0">
              <a:solidFill>
                <a:srgbClr val="000000"/>
              </a:solidFill>
              <a:latin typeface="나눔고딕"/>
              <a:ea typeface="나눔고딕"/>
              <a:cs typeface="맑은 고딕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>
                <a:solidFill>
                  <a:srgbClr val="000000"/>
                </a:solidFill>
                <a:latin typeface="나눔고딕"/>
                <a:ea typeface="나눔고딕"/>
                <a:cs typeface="맑은 고딕"/>
              </a:rPr>
              <a:t>-</a:t>
            </a:r>
            <a:r>
              <a:rPr kumimoji="0" lang="ko-KR" altLang="en-US" sz="1800" b="0" i="0" u="none" strike="noStrike" kern="1200" cap="none" spc="0" normalizeH="0" baseline="0">
                <a:solidFill>
                  <a:srgbClr val="000000"/>
                </a:solidFill>
                <a:latin typeface="나눔고딕"/>
                <a:ea typeface="나눔고딕"/>
                <a:cs typeface="맑은 고딕"/>
              </a:rPr>
              <a:t> 정규화</a:t>
            </a:r>
            <a:endParaRPr kumimoji="0" lang="ko-KR" altLang="en-US" sz="1800" b="0" i="0" u="none" strike="noStrike" kern="1200" cap="none" spc="0" normalizeH="0" baseline="0">
              <a:solidFill>
                <a:srgbClr val="000000"/>
              </a:solidFill>
              <a:latin typeface="나눔고딕"/>
              <a:ea typeface="나눔고딕"/>
              <a:cs typeface="맑은 고딕"/>
            </a:endParaRPr>
          </a:p>
        </p:txBody>
      </p:sp>
      <p:sp>
        <p:nvSpPr>
          <p:cNvPr id="27" name="가로 글상자 26"/>
          <p:cNvSpPr txBox="1"/>
          <p:nvPr/>
        </p:nvSpPr>
        <p:spPr>
          <a:xfrm>
            <a:off x="2752919" y="4981268"/>
            <a:ext cx="2967795" cy="9032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>
                <a:solidFill>
                  <a:srgbClr val="000000"/>
                </a:solidFill>
                <a:latin typeface="나눔고딕"/>
                <a:ea typeface="나눔고딕"/>
                <a:cs typeface="Calibri"/>
              </a:rPr>
              <a:t>- </a:t>
            </a:r>
            <a:r>
              <a:rPr kumimoji="0" lang="ko-KR" altLang="en-US" sz="1800" b="0" i="0" u="none" strike="noStrike" kern="1200" cap="none" spc="0" normalizeH="0" baseline="0">
                <a:solidFill>
                  <a:srgbClr val="000000"/>
                </a:solidFill>
                <a:latin typeface="나눔고딕"/>
                <a:ea typeface="나눔고딕"/>
                <a:cs typeface="Calibri"/>
              </a:rPr>
              <a:t>프로젝트</a:t>
            </a:r>
            <a:r>
              <a:rPr kumimoji="0" lang="en-US" altLang="ko-KR" sz="1800" b="0" i="0" u="none" strike="noStrike" kern="1200" cap="none" spc="0" normalizeH="0" baseline="0">
                <a:solidFill>
                  <a:srgbClr val="000000"/>
                </a:solidFill>
                <a:latin typeface="나눔고딕"/>
                <a:ea typeface="나눔고딕"/>
                <a:cs typeface="Calibri"/>
              </a:rPr>
              <a:t>(csv </a:t>
            </a:r>
            <a:r>
              <a:rPr kumimoji="0" lang="ko-KR" altLang="en-US" sz="1800" b="0" i="0" u="none" strike="noStrike" kern="1200" cap="none" spc="0" normalizeH="0" baseline="0">
                <a:solidFill>
                  <a:srgbClr val="000000"/>
                </a:solidFill>
                <a:latin typeface="나눔고딕"/>
                <a:ea typeface="나눔고딕"/>
                <a:cs typeface="Calibri"/>
              </a:rPr>
              <a:t>등</a:t>
            </a:r>
            <a:r>
              <a:rPr kumimoji="0" lang="en-US" altLang="ko-KR" sz="1800" b="0" i="0" u="none" strike="noStrike" kern="1200" cap="none" spc="0" normalizeH="0" baseline="0">
                <a:solidFill>
                  <a:srgbClr val="000000"/>
                </a:solidFill>
                <a:latin typeface="나눔고딕"/>
                <a:ea typeface="나눔고딕"/>
                <a:cs typeface="Calibri"/>
              </a:rPr>
              <a:t>)</a:t>
            </a:r>
            <a:r>
              <a:rPr kumimoji="0" lang="ko-KR" altLang="en-US" sz="1800" b="0" i="0" u="none" strike="noStrike" kern="1200" cap="none" spc="0" normalizeH="0" baseline="0">
                <a:solidFill>
                  <a:srgbClr val="000000"/>
                </a:solidFill>
                <a:latin typeface="나눔고딕"/>
                <a:ea typeface="나눔고딕"/>
                <a:cs typeface="Calibri"/>
              </a:rPr>
              <a:t> 파일 관리</a:t>
            </a:r>
            <a:endParaRPr kumimoji="0" lang="ko-KR" altLang="en-US" sz="1800" b="0" i="0" u="none" strike="noStrike" kern="1200" cap="none" spc="0" normalizeH="0" baseline="0">
              <a:solidFill>
                <a:srgbClr val="000000"/>
              </a:solidFill>
              <a:latin typeface="나눔고딕"/>
              <a:ea typeface="나눔고딕"/>
              <a:cs typeface="Calibri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>
                <a:solidFill>
                  <a:srgbClr val="000000"/>
                </a:solidFill>
                <a:latin typeface="나눔고딕"/>
                <a:ea typeface="나눔고딕"/>
                <a:cs typeface="Calibri"/>
              </a:rPr>
              <a:t>-</a:t>
            </a:r>
            <a:r>
              <a:rPr kumimoji="0" lang="ko-KR" altLang="en-US" sz="1800" b="0" i="0" u="none" strike="noStrike" kern="1200" cap="none" spc="0" normalizeH="0" baseline="0">
                <a:solidFill>
                  <a:srgbClr val="000000"/>
                </a:solidFill>
                <a:latin typeface="나눔고딕"/>
                <a:ea typeface="나눔고딕"/>
                <a:cs typeface="Calibri"/>
              </a:rPr>
              <a:t> </a:t>
            </a:r>
            <a:r>
              <a:rPr kumimoji="0" lang="en-US" altLang="ko-KR" sz="1800" b="0" i="0" u="none" strike="noStrike" kern="1200" cap="none" spc="0" normalizeH="0" baseline="0">
                <a:solidFill>
                  <a:srgbClr val="000000"/>
                </a:solidFill>
                <a:latin typeface="나눔고딕"/>
                <a:ea typeface="나눔고딕"/>
                <a:cs typeface="Calibri"/>
              </a:rPr>
              <a:t>DB </a:t>
            </a:r>
            <a:r>
              <a:rPr kumimoji="0" lang="ko-KR" altLang="en-US" sz="1800" b="0" i="0" u="none" strike="noStrike" kern="1200" cap="none" spc="0" normalizeH="0" baseline="0">
                <a:solidFill>
                  <a:srgbClr val="000000"/>
                </a:solidFill>
                <a:latin typeface="나눔고딕"/>
                <a:ea typeface="나눔고딕"/>
                <a:cs typeface="Calibri"/>
              </a:rPr>
              <a:t>테이블 관련 관리</a:t>
            </a:r>
            <a:endParaRPr kumimoji="0" lang="ko-KR" altLang="en-US" sz="1800" b="0" i="0" u="none" strike="noStrike" kern="1200" cap="none" spc="0" normalizeH="0" baseline="0">
              <a:solidFill>
                <a:srgbClr val="000000"/>
              </a:solidFill>
              <a:latin typeface="나눔고딕"/>
              <a:ea typeface="나눔고딕"/>
              <a:cs typeface="Calibri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>
                <a:solidFill>
                  <a:srgbClr val="000000"/>
                </a:solidFill>
                <a:latin typeface="나눔고딕"/>
                <a:ea typeface="나눔고딕"/>
                <a:cs typeface="Calibri"/>
              </a:rPr>
              <a:t>- </a:t>
            </a:r>
            <a:r>
              <a:rPr kumimoji="0" lang="ko-KR" altLang="en-US" sz="1800" b="0" i="0" u="none" strike="noStrike" kern="1200" cap="none" spc="0" normalizeH="0" baseline="0">
                <a:solidFill>
                  <a:srgbClr val="000000"/>
                </a:solidFill>
                <a:latin typeface="나눔고딕"/>
                <a:ea typeface="나눔고딕"/>
                <a:cs typeface="맑은 고딕"/>
              </a:rPr>
              <a:t>데이터 수집</a:t>
            </a:r>
            <a:r>
              <a:rPr kumimoji="0" lang="en-US" altLang="ko-KR" sz="1800" b="0" i="0" u="none" strike="noStrike" kern="1200" cap="none" spc="0" normalizeH="0" baseline="0">
                <a:solidFill>
                  <a:srgbClr val="000000"/>
                </a:solidFill>
                <a:latin typeface="나눔고딕"/>
                <a:ea typeface="나눔고딕"/>
                <a:cs typeface="Calibri"/>
              </a:rPr>
              <a:t>/</a:t>
            </a:r>
            <a:r>
              <a:rPr kumimoji="0" lang="ko-KR" altLang="en-US" sz="1800" b="0" i="0" u="none" strike="noStrike" kern="1200" cap="none" spc="0" normalizeH="0" baseline="0">
                <a:solidFill>
                  <a:srgbClr val="000000"/>
                </a:solidFill>
                <a:latin typeface="나눔고딕"/>
                <a:ea typeface="나눔고딕"/>
                <a:cs typeface="맑은 고딕"/>
              </a:rPr>
              <a:t>크롤링</a:t>
            </a:r>
            <a:r>
              <a:rPr kumimoji="0" lang="en-US" altLang="ko-KR" sz="1800" b="0" i="0" u="none" strike="noStrike" kern="1200" cap="none" spc="0" normalizeH="0" baseline="0">
                <a:solidFill>
                  <a:srgbClr val="000000"/>
                </a:solidFill>
                <a:latin typeface="나눔고딕"/>
                <a:ea typeface="나눔고딕"/>
                <a:cs typeface="맑은 고딕"/>
              </a:rPr>
              <a:t>/</a:t>
            </a:r>
            <a:r>
              <a:rPr kumimoji="0" lang="ko-KR" altLang="en-US" sz="1800" b="0" i="0" u="none" strike="noStrike" kern="1200" cap="none" spc="0" normalizeH="0" baseline="0">
                <a:solidFill>
                  <a:srgbClr val="000000"/>
                </a:solidFill>
                <a:latin typeface="나눔고딕"/>
                <a:ea typeface="나눔고딕"/>
                <a:cs typeface="맑은 고딕"/>
              </a:rPr>
              <a:t>전처리</a:t>
            </a:r>
            <a:endParaRPr kumimoji="0" lang="ko-KR" altLang="en-US" sz="1800" b="0" i="0" u="none" strike="noStrike" kern="1200" cap="none" spc="0" normalizeH="0" baseline="0">
              <a:solidFill>
                <a:srgbClr val="000000"/>
              </a:solidFill>
              <a:latin typeface="나눔고딕"/>
              <a:ea typeface="나눔고딕"/>
              <a:cs typeface="맑은 고딕"/>
            </a:endParaRPr>
          </a:p>
        </p:txBody>
      </p:sp>
    </p:spTree>
  </p:cSld>
  <p:clrMapOvr>
    <a:masterClrMapping/>
  </p:clrMapOvr>
</p:sld>
</file>

<file path=ppt/slides/slide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p>
            <a:pPr lvl="0">
              <a:defRPr/>
            </a:pPr>
            <a:r>
              <a:rPr lang="ko-KR" altLang="en-US"/>
              <a:t>데이터 사용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p>
            <a:pPr lvl="0">
              <a:defRPr/>
            </a:pPr>
            <a:r>
              <a:rPr lang="ko-KR" altLang="en-US" b="1">
                <a:solidFill>
                  <a:schemeClr val="dk1"/>
                </a:solidFill>
              </a:rPr>
              <a:t>따라서 사용할 데이터를 </a:t>
            </a:r>
            <a:r>
              <a:rPr lang="ko-KR" altLang="en-US" b="1">
                <a:solidFill>
                  <a:srgbClr val="0000ff"/>
                </a:solidFill>
              </a:rPr>
              <a:t>재수집 및 재정리</a:t>
            </a:r>
            <a:endParaRPr lang="ko-KR" altLang="en-US" b="1">
              <a:solidFill>
                <a:srgbClr val="0000ff"/>
              </a:solidFill>
            </a:endParaRPr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>
              <a:defRPr/>
            </a:pPr>
            <a:r>
              <a:rPr lang="ko-KR" altLang="en-US"/>
              <a:t>XML(군산사랑상품권 가맹점)</a:t>
            </a:r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>
              <a:defRPr/>
            </a:pPr>
            <a:fld id="{AD22CD3B-FDDF-4998-970C-76E6E0BEC65F}" type="slidenum">
              <a:rPr lang="en-US" altLang="en-US"/>
              <a:pPr lvl="0">
                <a:defRPr/>
              </a:pPr>
              <a:t>19</a:t>
            </a:fld>
            <a:endParaRPr lang="en-US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54947" y="2300945"/>
            <a:ext cx="5341053" cy="4055404"/>
          </a:xfrm>
          <a:prstGeom prst="rect">
            <a:avLst/>
          </a:prstGeom>
        </p:spPr>
      </p:pic>
      <p:sp>
        <p:nvSpPr>
          <p:cNvPr id="7" name="오른쪽 화살표 6"/>
          <p:cNvSpPr/>
          <p:nvPr/>
        </p:nvSpPr>
        <p:spPr>
          <a:xfrm>
            <a:off x="4165599" y="3429000"/>
            <a:ext cx="1000124" cy="1262062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ko-KR" altLang="en-US">
              <a:solidFill>
                <a:schemeClr val="dk1"/>
              </a:solidFill>
              <a:latin typeface="나눔고딕"/>
              <a:ea typeface="나눔고딕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096000" y="2441030"/>
            <a:ext cx="4299292" cy="3599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307909"/>
      </p:ext>
    </p:extLst>
  </p:cSld>
  <p:clrMapOvr>
    <a:masterClrMapping/>
  </p:clrMapOvr>
</p:sld>
</file>

<file path=ppt/slides/slide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p>
            <a:pPr lvl="0">
              <a:defRPr/>
            </a:pPr>
            <a:r>
              <a:rPr lang="ko-KR" altLang="en-US"/>
              <a:t>데이터 전처리</a:t>
            </a:r>
            <a:endParaRPr lang="ko-KR" altLang="en-US"/>
          </a:p>
        </p:txBody>
      </p:sp>
      <p:pic>
        <p:nvPicPr>
          <p:cNvPr id="3" name="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tretch>
            <a:fillRect/>
          </a:stretch>
        </p:blipFill>
        <p:spPr>
          <a:xfrm>
            <a:off x="790274" y="1652155"/>
            <a:ext cx="5559725" cy="4525963"/>
          </a:xfrm>
          <a:prstGeom prst="rect">
            <a:avLst/>
          </a:prstGeom>
        </p:spPr>
      </p:pic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>
              <a:defRPr/>
            </a:pPr>
            <a:r>
              <a:rPr lang="ko-KR" altLang="en-US"/>
              <a:t>XML(군산사랑상품권 가맹점)</a:t>
            </a:r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19</a:t>
            </a:fld>
            <a:endParaRPr lang="ko-KR" altLang="en-US"/>
          </a:p>
        </p:txBody>
      </p:sp>
      <p:sp>
        <p:nvSpPr>
          <p:cNvPr id="6" name="가로 글상자 5"/>
          <p:cNvSpPr txBox="1"/>
          <p:nvPr/>
        </p:nvSpPr>
        <p:spPr>
          <a:xfrm>
            <a:off x="7350980" y="3107834"/>
            <a:ext cx="3885576" cy="642331"/>
          </a:xfrm>
          <a:prstGeom prst="rect">
            <a:avLst/>
          </a:prstGeom>
        </p:spPr>
        <p:txBody>
          <a:bodyPr wrap="none">
            <a:spAutoFit/>
          </a:bodyPr>
          <a:p>
            <a:pPr lvl="0">
              <a:defRPr/>
            </a:pPr>
            <a:r>
              <a:rPr lang="ko-KR" altLang="en-US">
                <a:latin typeface="나눔고딕"/>
                <a:ea typeface="나눔고딕"/>
              </a:rPr>
              <a:t>도로명주소에</a:t>
            </a:r>
            <a:endParaRPr lang="ko-KR" altLang="en-US">
              <a:latin typeface="나눔고딕"/>
              <a:ea typeface="나눔고딕"/>
            </a:endParaRPr>
          </a:p>
          <a:p>
            <a:pPr lvl="0">
              <a:defRPr/>
            </a:pPr>
            <a:r>
              <a:rPr lang="ko-KR" altLang="en-US">
                <a:latin typeface="나눔고딕"/>
                <a:ea typeface="나눔고딕"/>
              </a:rPr>
              <a:t>괄호 안에 둘러진 쉼표</a:t>
            </a:r>
            <a:r>
              <a:rPr lang="en-US" altLang="ko-KR">
                <a:latin typeface="나눔고딕"/>
                <a:ea typeface="나눔고딕"/>
              </a:rPr>
              <a:t>,</a:t>
            </a:r>
            <a:r>
              <a:rPr lang="ko-KR" altLang="en-US">
                <a:latin typeface="나눔고딕"/>
                <a:ea typeface="나눔고딕"/>
              </a:rPr>
              <a:t> 문자 등을 제거</a:t>
            </a:r>
            <a:endParaRPr lang="ko-KR" altLang="en-US">
              <a:latin typeface="나눔고딕"/>
              <a:ea typeface="나눔고딕"/>
            </a:endParaRPr>
          </a:p>
        </p:txBody>
      </p:sp>
    </p:spTree>
    <p:extLst>
      <p:ext uri="{BB962C8B-B14F-4D97-AF65-F5344CB8AC3E}">
        <p14:creationId xmlns:p14="http://schemas.microsoft.com/office/powerpoint/2010/main" val="854729207"/>
      </p:ext>
    </p:extLst>
  </p:cSld>
  <p:clrMapOvr>
    <a:masterClrMapping/>
  </p:clrMapOvr>
</p:sld>
</file>

<file path=ppt/slides/slide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p>
            <a:pPr lvl="0">
              <a:defRPr/>
            </a:pPr>
            <a:r>
              <a:rPr lang="ko-KR" altLang="en-US"/>
              <a:t>데이터 전처리</a:t>
            </a:r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>
              <a:defRPr/>
            </a:pPr>
            <a:r>
              <a:rPr lang="ko-KR" altLang="en-US"/>
              <a:t>XML(군산사랑상품권 가맹점)</a:t>
            </a:r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>
              <a:defRPr/>
            </a:pPr>
            <a:fld id="{AD22CD3B-FDDF-4998-970C-76E6E0BEC65F}" type="slidenum">
              <a:rPr lang="en-US" altLang="en-US"/>
              <a:pPr lvl="0">
                <a:defRPr/>
              </a:pPr>
              <a:t>21</a:t>
            </a:fld>
            <a:endParaRPr lang="en-US" altLang="en-US"/>
          </a:p>
        </p:txBody>
      </p:sp>
      <p:sp>
        <p:nvSpPr>
          <p:cNvPr id="6" name="가로 글상자 5"/>
          <p:cNvSpPr txBox="1"/>
          <p:nvPr/>
        </p:nvSpPr>
        <p:spPr>
          <a:xfrm>
            <a:off x="4373463" y="274638"/>
            <a:ext cx="2484536" cy="909811"/>
          </a:xfrm>
          <a:prstGeom prst="rect">
            <a:avLst/>
          </a:prstGeom>
        </p:spPr>
        <p:txBody>
          <a:bodyPr wrap="none">
            <a:spAutoFit/>
          </a:bodyPr>
          <a:p>
            <a:pPr lvl="0">
              <a:defRPr/>
            </a:pPr>
            <a:r>
              <a:rPr lang="ko-KR" altLang="en-US">
                <a:latin typeface="나눔고딕"/>
                <a:ea typeface="나눔고딕"/>
                <a:cs typeface="+mn-cs"/>
              </a:rPr>
              <a:t>리스트를 활용하여</a:t>
            </a:r>
            <a:endParaRPr lang="ko-KR" altLang="en-US">
              <a:latin typeface="나눔고딕"/>
              <a:ea typeface="나눔고딕"/>
              <a:cs typeface="+mn-cs"/>
            </a:endParaRPr>
          </a:p>
          <a:p>
            <a:pPr lvl="0">
              <a:defRPr/>
            </a:pPr>
            <a:r>
              <a:rPr lang="ko-KR" altLang="en-US">
                <a:latin typeface="나눔고딕"/>
                <a:ea typeface="나눔고딕"/>
                <a:cs typeface="+mn-cs"/>
              </a:rPr>
              <a:t>군산상가 리스트에 있는</a:t>
            </a:r>
            <a:endParaRPr lang="ko-KR" altLang="en-US">
              <a:latin typeface="나눔고딕"/>
              <a:ea typeface="나눔고딕"/>
              <a:cs typeface="+mn-cs"/>
            </a:endParaRPr>
          </a:p>
          <a:p>
            <a:pPr lvl="0">
              <a:defRPr/>
            </a:pPr>
            <a:r>
              <a:rPr lang="ko-KR" altLang="en-US">
                <a:latin typeface="나눔고딕"/>
                <a:ea typeface="나눔고딕"/>
                <a:cs typeface="+mn-cs"/>
              </a:rPr>
              <a:t>모범음식점 찾기</a:t>
            </a:r>
            <a:endParaRPr lang="ko-KR" altLang="en-US">
              <a:latin typeface="나눔고딕"/>
              <a:ea typeface="나눔고딕"/>
              <a:cs typeface="+mn-cs"/>
            </a:endParaRPr>
          </a:p>
        </p:txBody>
      </p:sp>
      <p:pic>
        <p:nvPicPr>
          <p:cNvPr id="7" name="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tretch>
            <a:fillRect/>
          </a:stretch>
        </p:blipFill>
        <p:spPr>
          <a:xfrm>
            <a:off x="609601" y="1417638"/>
            <a:ext cx="10972798" cy="468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07942"/>
      </p:ext>
    </p:extLst>
  </p:cSld>
  <p:clrMapOvr>
    <a:masterClrMapping/>
  </p:clrMapOvr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p>
            <a:pPr lvl="0">
              <a:defRPr/>
            </a:pPr>
            <a:r>
              <a:rPr lang="ko-KR" altLang="en-US"/>
              <a:t>데이터 전처리</a:t>
            </a:r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>
              <a:defRPr/>
            </a:pPr>
            <a:r>
              <a:rPr lang="ko-KR" altLang="en-US"/>
              <a:t>XML(군산사랑상품권 가맹점)</a:t>
            </a:r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>
              <a:defRPr/>
            </a:pPr>
            <a:fld id="{AD22CD3B-FDDF-4998-970C-76E6E0BEC65F}" type="slidenum">
              <a:rPr lang="en-US" altLang="en-US"/>
              <a:pPr lvl="0">
                <a:defRPr/>
              </a:pPr>
              <a:t>22</a:t>
            </a:fld>
            <a:endParaRPr lang="en-US" altLang="en-US"/>
          </a:p>
        </p:txBody>
      </p:sp>
      <p:pic>
        <p:nvPicPr>
          <p:cNvPr id="8" name="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tretch>
            <a:fillRect/>
          </a:stretch>
        </p:blipFill>
        <p:spPr>
          <a:xfrm>
            <a:off x="694279" y="1600200"/>
            <a:ext cx="10803438" cy="4525963"/>
          </a:xfrm>
          <a:prstGeom prst="rect">
            <a:avLst/>
          </a:prstGeom>
        </p:spPr>
      </p:pic>
      <p:sp>
        <p:nvSpPr>
          <p:cNvPr id="6" name="가로 글상자 5"/>
          <p:cNvSpPr txBox="1"/>
          <p:nvPr/>
        </p:nvSpPr>
        <p:spPr>
          <a:xfrm>
            <a:off x="7278586" y="5037137"/>
            <a:ext cx="3604677" cy="637857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>
                <a:latin typeface="나눔고딕"/>
                <a:ea typeface="나눔고딕"/>
                <a:cs typeface="+mn-cs"/>
              </a:rPr>
              <a:t>문자열을 계속 비교</a:t>
            </a:r>
            <a:r>
              <a:rPr lang="en-US" altLang="ko-KR">
                <a:latin typeface="나눔고딕"/>
                <a:ea typeface="나눔고딕"/>
                <a:cs typeface="+mn-cs"/>
              </a:rPr>
              <a:t>,</a:t>
            </a:r>
            <a:r>
              <a:rPr lang="ko-KR" altLang="en-US">
                <a:latin typeface="나눔고딕"/>
                <a:ea typeface="나눔고딕"/>
                <a:cs typeface="+mn-cs"/>
              </a:rPr>
              <a:t> 같으면 참 반환</a:t>
            </a:r>
            <a:endParaRPr lang="ko-KR" altLang="en-US">
              <a:latin typeface="나눔고딕"/>
              <a:ea typeface="나눔고딕"/>
              <a:cs typeface="+mn-cs"/>
            </a:endParaRPr>
          </a:p>
          <a:p>
            <a:pPr lvl="0">
              <a:defRPr/>
            </a:pPr>
            <a:r>
              <a:rPr lang="ko-KR" altLang="en-US">
                <a:latin typeface="나눔고딕"/>
                <a:ea typeface="나눔고딕"/>
                <a:cs typeface="+mn-cs"/>
              </a:rPr>
              <a:t>다르면 거짓 반환</a:t>
            </a:r>
            <a:endParaRPr lang="ko-KR" altLang="en-US">
              <a:latin typeface="나눔고딕"/>
              <a:ea typeface="나눔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11940620"/>
      </p:ext>
    </p:extLst>
  </p:cSld>
  <p:clrMapOvr>
    <a:masterClrMapping/>
  </p:clrMapOvr>
</p:sld>
</file>

<file path=ppt/slides/slide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p>
            <a:pPr lvl="0">
              <a:defRPr/>
            </a:pPr>
            <a:r>
              <a:rPr lang="ko-KR" altLang="en-US"/>
              <a:t>데이터 전처리</a:t>
            </a:r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>
              <a:defRPr/>
            </a:pPr>
            <a:r>
              <a:rPr lang="ko-KR" altLang="en-US"/>
              <a:t>XML(군산사랑상품권 가맹점)</a:t>
            </a:r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>
              <a:defRPr/>
            </a:pPr>
            <a:fld id="{AD22CD3B-FDDF-4998-970C-76E6E0BEC65F}" type="slidenum">
              <a:rPr lang="en-US" altLang="en-US"/>
              <a:pPr lvl="0">
                <a:defRPr/>
              </a:pPr>
              <a:t>23</a:t>
            </a:fld>
            <a:endParaRPr lang="en-US" altLang="en-US"/>
          </a:p>
        </p:txBody>
      </p:sp>
      <p:sp>
        <p:nvSpPr>
          <p:cNvPr id="6" name="가로 글상자 5"/>
          <p:cNvSpPr txBox="1"/>
          <p:nvPr/>
        </p:nvSpPr>
        <p:spPr>
          <a:xfrm>
            <a:off x="7278585" y="5037137"/>
            <a:ext cx="3604677" cy="361633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>
                <a:latin typeface="나눔고딕"/>
                <a:ea typeface="나눔고딕"/>
                <a:cs typeface="+mn-cs"/>
              </a:rPr>
              <a:t>이하 착한가격업소</a:t>
            </a:r>
            <a:endParaRPr lang="ko-KR" altLang="en-US">
              <a:latin typeface="나눔고딕"/>
              <a:ea typeface="나눔고딕"/>
              <a:cs typeface="+mn-cs"/>
            </a:endParaRPr>
          </a:p>
        </p:txBody>
      </p:sp>
      <p:pic>
        <p:nvPicPr>
          <p:cNvPr id="9" name="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tretch>
            <a:fillRect/>
          </a:stretch>
        </p:blipFill>
        <p:spPr>
          <a:xfrm>
            <a:off x="609601" y="1579649"/>
            <a:ext cx="10972798" cy="309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044868"/>
      </p:ext>
    </p:extLst>
  </p:cSld>
  <p:clrMapOvr>
    <a:masterClrMapping/>
  </p:clrMapOvr>
</p:sld>
</file>

<file path=ppt/slides/slide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p>
            <a:pPr lvl="0">
              <a:defRPr/>
            </a:pPr>
            <a:r>
              <a:rPr lang="ko-KR" altLang="en-US"/>
              <a:t>데이터 전처리</a:t>
            </a:r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>
              <a:defRPr/>
            </a:pPr>
            <a:r>
              <a:rPr lang="ko-KR" altLang="en-US"/>
              <a:t>XML(군산사랑상품권 가맹점)</a:t>
            </a:r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>
              <a:defRPr/>
            </a:pPr>
            <a:fld id="{AD22CD3B-FDDF-4998-970C-76E6E0BEC65F}" type="slidenum">
              <a:rPr lang="en-US" altLang="en-US"/>
              <a:pPr lvl="0">
                <a:defRPr/>
              </a:pPr>
              <a:t>24</a:t>
            </a:fld>
            <a:endParaRPr lang="en-US" altLang="en-US"/>
          </a:p>
        </p:txBody>
      </p:sp>
      <p:sp>
        <p:nvSpPr>
          <p:cNvPr id="6" name="가로 글상자 5"/>
          <p:cNvSpPr txBox="1"/>
          <p:nvPr/>
        </p:nvSpPr>
        <p:spPr>
          <a:xfrm>
            <a:off x="8026398" y="3110944"/>
            <a:ext cx="3064928" cy="636112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>
                <a:latin typeface="나눔고딕"/>
                <a:ea typeface="나눔고딕"/>
                <a:cs typeface="+mn-cs"/>
              </a:rPr>
              <a:t>전처리한 </a:t>
            </a:r>
            <a:r>
              <a:rPr lang="en-US" altLang="ko-KR">
                <a:latin typeface="나눔고딕"/>
                <a:ea typeface="나눔고딕"/>
                <a:cs typeface="+mn-cs"/>
              </a:rPr>
              <a:t>CSV</a:t>
            </a:r>
            <a:r>
              <a:rPr lang="ko-KR" altLang="en-US">
                <a:latin typeface="나눔고딕"/>
                <a:ea typeface="나눔고딕"/>
                <a:cs typeface="+mn-cs"/>
              </a:rPr>
              <a:t>를 이하</a:t>
            </a:r>
            <a:endParaRPr lang="ko-KR" altLang="en-US">
              <a:latin typeface="나눔고딕"/>
              <a:ea typeface="나눔고딕"/>
              <a:cs typeface="+mn-cs"/>
            </a:endParaRPr>
          </a:p>
          <a:p>
            <a:pPr lvl="0">
              <a:defRPr/>
            </a:pPr>
            <a:r>
              <a:rPr lang="en-US" altLang="ko-KR">
                <a:latin typeface="나눔고딕"/>
                <a:ea typeface="나눔고딕"/>
                <a:cs typeface="+mn-cs"/>
              </a:rPr>
              <a:t>xml</a:t>
            </a:r>
            <a:r>
              <a:rPr lang="ko-KR" altLang="en-US">
                <a:latin typeface="나눔고딕"/>
                <a:ea typeface="나눔고딕"/>
                <a:cs typeface="+mn-cs"/>
              </a:rPr>
              <a:t>로 변경</a:t>
            </a:r>
            <a:endParaRPr lang="ko-KR" altLang="en-US">
              <a:latin typeface="나눔고딕"/>
              <a:ea typeface="나눔고딕"/>
              <a:cs typeface="+mn-cs"/>
            </a:endParaRPr>
          </a:p>
        </p:txBody>
      </p:sp>
      <p:pic>
        <p:nvPicPr>
          <p:cNvPr id="10" name="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tretch>
            <a:fillRect/>
          </a:stretch>
        </p:blipFill>
        <p:spPr>
          <a:xfrm>
            <a:off x="534600" y="1639886"/>
            <a:ext cx="7261997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0146"/>
      </p:ext>
    </p:extLst>
  </p:cSld>
  <p:clrMapOvr>
    <a:masterClrMapping/>
  </p:clrMapOvr>
</p:sld>
</file>

<file path=ppt/slides/slide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p>
            <a:pPr lvl="0">
              <a:defRPr/>
            </a:pPr>
            <a:r>
              <a:rPr lang="ko-KR" altLang="en-US"/>
              <a:t>데이터 전처리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598" y="1600200"/>
            <a:ext cx="4651661" cy="4525963"/>
          </a:xfrm>
        </p:spPr>
        <p:txBody>
          <a:bodyPr/>
          <a:p>
            <a:pPr lvl="0">
              <a:defRPr/>
            </a:pPr>
            <a:r>
              <a:rPr lang="ko-KR" altLang="en-US"/>
              <a:t>리스트마다 주소가 각기 다름</a:t>
            </a:r>
            <a:r>
              <a:rPr lang="en-US" altLang="ko-KR"/>
              <a:t>,</a:t>
            </a:r>
            <a:r>
              <a:rPr lang="ko-KR" altLang="en-US"/>
              <a:t> </a:t>
            </a:r>
            <a:r>
              <a:rPr lang="en-US" altLang="ko-KR"/>
              <a:t>-&gt;</a:t>
            </a:r>
            <a:r>
              <a:rPr lang="ko-KR" altLang="en-US"/>
              <a:t> </a:t>
            </a:r>
            <a:r>
              <a:rPr lang="ko-KR" altLang="en-US" b="1"/>
              <a:t>카카오맵 </a:t>
            </a:r>
            <a:r>
              <a:rPr lang="en-US" altLang="ko-KR" b="1"/>
              <a:t>API</a:t>
            </a:r>
            <a:r>
              <a:rPr lang="ko-KR" altLang="en-US"/>
              <a:t>를 통하여 주소 통일 작업</a:t>
            </a:r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>
              <a:defRPr/>
            </a:pPr>
            <a:r>
              <a:rPr lang="ko-KR" altLang="en-US"/>
              <a:t>XML(군산사랑상품권 가맹점)</a:t>
            </a:r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>
              <a:defRPr/>
            </a:pPr>
            <a:fld id="{AD22CD3B-FDDF-4998-970C-76E6E0BEC65F}" type="slidenum">
              <a:rPr lang="en-US" altLang="en-US"/>
              <a:pPr lvl="0">
                <a:defRPr/>
              </a:pPr>
              <a:t>25</a:t>
            </a:fld>
            <a:endParaRPr lang="en-US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610944" y="274638"/>
            <a:ext cx="5971452" cy="5962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769869"/>
      </p:ext>
    </p:extLst>
  </p:cSld>
  <p:clrMapOvr>
    <a:masterClrMapping/>
  </p:clrMapOvr>
</p:sld>
</file>

<file path=ppt/slides/slide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p>
            <a:pPr lvl="0">
              <a:defRPr/>
            </a:pPr>
            <a:r>
              <a:rPr lang="ko-KR" altLang="en-US"/>
              <a:t>데이터 전처리</a:t>
            </a:r>
            <a:endParaRPr lang="ko-KR" altLang="en-US"/>
          </a:p>
        </p:txBody>
      </p:sp>
      <p:pic>
        <p:nvPicPr>
          <p:cNvPr id="3" name="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tretch>
            <a:fillRect/>
          </a:stretch>
        </p:blipFill>
        <p:spPr>
          <a:xfrm>
            <a:off x="609599" y="1894970"/>
            <a:ext cx="6753225" cy="3486150"/>
          </a:xfrm>
          <a:prstGeom prst="rect">
            <a:avLst/>
          </a:prstGeom>
        </p:spPr>
      </p:pic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>
              <a:defRPr/>
            </a:pPr>
            <a:r>
              <a:rPr lang="ko-KR" altLang="en-US"/>
              <a:t>XML(군산사랑상품권 가맹점)</a:t>
            </a:r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27</a:t>
            </a:fld>
            <a:endParaRPr lang="ko-KR" altLang="en-US"/>
          </a:p>
        </p:txBody>
      </p:sp>
      <p:sp>
        <p:nvSpPr>
          <p:cNvPr id="6" name="가로 글상자 5"/>
          <p:cNvSpPr txBox="1"/>
          <p:nvPr/>
        </p:nvSpPr>
        <p:spPr>
          <a:xfrm>
            <a:off x="8494568" y="2684319"/>
            <a:ext cx="2483947" cy="1457151"/>
          </a:xfrm>
          <a:prstGeom prst="rect">
            <a:avLst/>
          </a:prstGeom>
        </p:spPr>
        <p:txBody>
          <a:bodyPr wrap="none">
            <a:spAutoFit/>
          </a:bodyPr>
          <a:p>
            <a:pPr lvl="0">
              <a:defRPr/>
            </a:pPr>
            <a:r>
              <a:rPr lang="ko-KR" altLang="en-US">
                <a:latin typeface="나눔고딕"/>
                <a:ea typeface="나눔고딕"/>
              </a:rPr>
              <a:t>수집 완료 및</a:t>
            </a:r>
            <a:endParaRPr lang="ko-KR" altLang="en-US">
              <a:latin typeface="나눔고딕"/>
              <a:ea typeface="나눔고딕"/>
            </a:endParaRPr>
          </a:p>
          <a:p>
            <a:pPr lvl="0">
              <a:defRPr/>
            </a:pPr>
            <a:r>
              <a:rPr lang="ko-KR" altLang="en-US">
                <a:latin typeface="나눔고딕"/>
                <a:ea typeface="나눔고딕"/>
              </a:rPr>
              <a:t>카테고리도 불러옴</a:t>
            </a:r>
            <a:endParaRPr lang="ko-KR" altLang="en-US">
              <a:latin typeface="나눔고딕"/>
              <a:ea typeface="나눔고딕"/>
            </a:endParaRPr>
          </a:p>
          <a:p>
            <a:pPr lvl="0">
              <a:defRPr/>
            </a:pPr>
            <a:endParaRPr lang="ko-KR" altLang="en-US">
              <a:latin typeface="나눔고딕"/>
              <a:ea typeface="나눔고딕"/>
            </a:endParaRPr>
          </a:p>
          <a:p>
            <a:pPr lvl="0">
              <a:defRPr/>
            </a:pPr>
            <a:r>
              <a:rPr lang="ko-KR" altLang="en-US">
                <a:latin typeface="나눔고딕"/>
                <a:ea typeface="나눔고딕"/>
              </a:rPr>
              <a:t>카테고리는 </a:t>
            </a:r>
            <a:r>
              <a:rPr lang="en-US" altLang="ko-KR">
                <a:latin typeface="나눔고딕"/>
                <a:ea typeface="나눔고딕"/>
              </a:rPr>
              <a:t>split</a:t>
            </a:r>
            <a:r>
              <a:rPr lang="ko-KR" altLang="en-US">
                <a:latin typeface="나눔고딕"/>
                <a:ea typeface="나눔고딕"/>
              </a:rPr>
              <a:t>을 통해</a:t>
            </a:r>
            <a:endParaRPr lang="ko-KR" altLang="en-US">
              <a:latin typeface="나눔고딕"/>
              <a:ea typeface="나눔고딕"/>
            </a:endParaRPr>
          </a:p>
          <a:p>
            <a:pPr lvl="0">
              <a:defRPr/>
            </a:pPr>
            <a:r>
              <a:rPr lang="ko-KR" altLang="en-US">
                <a:latin typeface="나눔고딕"/>
                <a:ea typeface="나눔고딕"/>
              </a:rPr>
              <a:t>두번째 항목을 가져옴</a:t>
            </a:r>
            <a:endParaRPr lang="ko-KR" altLang="en-US">
              <a:latin typeface="나눔고딕"/>
              <a:ea typeface="나눔고딕"/>
            </a:endParaRPr>
          </a:p>
        </p:txBody>
      </p:sp>
    </p:spTree>
    <p:extLst>
      <p:ext uri="{BB962C8B-B14F-4D97-AF65-F5344CB8AC3E}">
        <p14:creationId xmlns:p14="http://schemas.microsoft.com/office/powerpoint/2010/main" val="120909794"/>
      </p:ext>
    </p:extLst>
  </p:cSld>
  <p:clrMapOvr>
    <a:masterClrMapping/>
  </p:clrMapOvr>
</p:sld>
</file>

<file path=ppt/slides/slide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p>
            <a:pPr lvl="0">
              <a:defRPr/>
            </a:pPr>
            <a:r>
              <a:rPr lang="ko-KR" altLang="en-US"/>
              <a:t>데이터 전처리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598" y="1600200"/>
            <a:ext cx="4651661" cy="4525963"/>
          </a:xfrm>
        </p:spPr>
        <p:txBody>
          <a:bodyPr/>
          <a:p>
            <a:pPr lvl="0">
              <a:defRPr/>
            </a:pPr>
            <a:r>
              <a:rPr lang="ko-KR" altLang="en-US"/>
              <a:t>리스트마다 주소가 각기 다름</a:t>
            </a:r>
            <a:r>
              <a:rPr lang="en-US" altLang="ko-KR"/>
              <a:t>,</a:t>
            </a:r>
            <a:r>
              <a:rPr lang="ko-KR" altLang="en-US"/>
              <a:t> </a:t>
            </a:r>
            <a:r>
              <a:rPr lang="en-US" altLang="ko-KR"/>
              <a:t>-&gt;</a:t>
            </a:r>
            <a:r>
              <a:rPr lang="ko-KR" altLang="en-US"/>
              <a:t> </a:t>
            </a:r>
            <a:r>
              <a:rPr lang="ko-KR" altLang="en-US" b="1"/>
              <a:t>카카오맵 </a:t>
            </a:r>
            <a:r>
              <a:rPr lang="en-US" altLang="ko-KR" b="1"/>
              <a:t>API</a:t>
            </a:r>
            <a:r>
              <a:rPr lang="ko-KR" altLang="en-US"/>
              <a:t>를 통하여 주소통일</a:t>
            </a:r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>
              <a:defRPr/>
            </a:pPr>
            <a:r>
              <a:rPr lang="ko-KR" altLang="en-US"/>
              <a:t>XML(군산사랑상품권 가맹점)</a:t>
            </a:r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>
              <a:defRPr/>
            </a:pPr>
            <a:fld id="{AD22CD3B-FDDF-4998-970C-76E6E0BEC65F}" type="slidenum">
              <a:rPr lang="en-US" altLang="en-US"/>
              <a:pPr lvl="0">
                <a:defRPr/>
              </a:pPr>
              <a:t>26</a:t>
            </a:fld>
            <a:endParaRPr lang="en-US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09598" y="1600200"/>
            <a:ext cx="7981950" cy="4467225"/>
          </a:xfrm>
          <a:prstGeom prst="rect">
            <a:avLst/>
          </a:prstGeom>
        </p:spPr>
      </p:pic>
      <p:sp>
        <p:nvSpPr>
          <p:cNvPr id="8" name="가로 글상자 7"/>
          <p:cNvSpPr txBox="1"/>
          <p:nvPr/>
        </p:nvSpPr>
        <p:spPr>
          <a:xfrm>
            <a:off x="9050090" y="2822172"/>
            <a:ext cx="2219817" cy="791960"/>
          </a:xfrm>
          <a:prstGeom prst="rect">
            <a:avLst/>
          </a:prstGeom>
        </p:spPr>
        <p:txBody>
          <a:bodyPr wrap="none">
            <a:spAutoFit/>
          </a:bodyPr>
          <a:p>
            <a:pPr lvl="0">
              <a:defRPr/>
            </a:pPr>
            <a:r>
              <a:rPr lang="ko-KR" altLang="en-US" sz="2300">
                <a:latin typeface="나눔고딕"/>
                <a:ea typeface="나눔고딕"/>
              </a:rPr>
              <a:t>불러들여온</a:t>
            </a:r>
            <a:endParaRPr lang="ko-KR" altLang="en-US" sz="2300">
              <a:latin typeface="나눔고딕"/>
              <a:ea typeface="나눔고딕"/>
            </a:endParaRPr>
          </a:p>
          <a:p>
            <a:pPr lvl="0">
              <a:defRPr/>
            </a:pPr>
            <a:r>
              <a:rPr lang="ko-KR" altLang="en-US" sz="2300">
                <a:latin typeface="나눔고딕"/>
                <a:ea typeface="나눔고딕"/>
              </a:rPr>
              <a:t>카테고리 수작업</a:t>
            </a:r>
            <a:endParaRPr lang="ko-KR" altLang="en-US" sz="2300">
              <a:latin typeface="나눔고딕"/>
              <a:ea typeface="나눔고딕"/>
            </a:endParaRPr>
          </a:p>
        </p:txBody>
      </p:sp>
    </p:spTree>
    <p:extLst>
      <p:ext uri="{BB962C8B-B14F-4D97-AF65-F5344CB8AC3E}">
        <p14:creationId xmlns:p14="http://schemas.microsoft.com/office/powerpoint/2010/main" val="2027909498"/>
      </p:ext>
    </p:extLst>
  </p:cSld>
  <p:clrMapOvr>
    <a:masterClrMapping/>
  </p:clrMapOvr>
</p:sld>
</file>

<file path=ppt/slides/slide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p>
            <a:pPr lvl="0">
              <a:defRPr/>
            </a:pPr>
            <a:r>
              <a:rPr lang="ko-KR" altLang="en-US"/>
              <a:t>데이터 전처리</a:t>
            </a:r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>
              <a:defRPr/>
            </a:pPr>
            <a:r>
              <a:rPr lang="ko-KR" altLang="en-US"/>
              <a:t>XML(군산사랑상품권 가맹점)</a:t>
            </a:r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>
              <a:defRPr/>
            </a:pPr>
            <a:fld id="{AD22CD3B-FDDF-4998-970C-76E6E0BEC65F}" type="slidenum">
              <a:rPr lang="en-US" altLang="en-US"/>
              <a:pPr lvl="0">
                <a:defRPr/>
              </a:pPr>
              <a:t>27</a:t>
            </a:fld>
            <a:endParaRPr lang="en-US" altLang="en-US"/>
          </a:p>
        </p:txBody>
      </p:sp>
      <p:pic>
        <p:nvPicPr>
          <p:cNvPr id="9" name="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tretch>
            <a:fillRect/>
          </a:stretch>
        </p:blipFill>
        <p:spPr>
          <a:xfrm>
            <a:off x="711776" y="1634836"/>
            <a:ext cx="6907646" cy="4525963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405842" y="878238"/>
            <a:ext cx="4663513" cy="2550761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366995" y="3429000"/>
            <a:ext cx="4215401" cy="2152950"/>
          </a:xfrm>
          <a:prstGeom prst="rect">
            <a:avLst/>
          </a:prstGeom>
        </p:spPr>
      </p:pic>
      <p:sp>
        <p:nvSpPr>
          <p:cNvPr id="12" name="가로 글상자 11"/>
          <p:cNvSpPr txBox="1"/>
          <p:nvPr/>
        </p:nvSpPr>
        <p:spPr>
          <a:xfrm>
            <a:off x="6096000" y="5013741"/>
            <a:ext cx="5301618" cy="1136418"/>
          </a:xfrm>
          <a:prstGeom prst="rect">
            <a:avLst/>
          </a:prstGeom>
        </p:spPr>
        <p:txBody>
          <a:bodyPr wrap="non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3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나눔고딕"/>
                <a:ea typeface="나눔고딕"/>
              </a:rPr>
              <a:t>군산 음식점</a:t>
            </a:r>
            <a:r>
              <a:rPr xmlns:mc="http://schemas.openxmlformats.org/markup-compatibility/2006" xmlns:hp="http://schemas.haansoft.com/office/presentation/8.0" kumimoji="0" lang="en-US" altLang="ko-KR" sz="23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나눔고딕"/>
                <a:ea typeface="나눔고딕"/>
              </a:rPr>
              <a:t>(</a:t>
            </a:r>
            <a:r>
              <a:rPr xmlns:mc="http://schemas.openxmlformats.org/markup-compatibility/2006" xmlns:hp="http://schemas.haansoft.com/office/presentation/8.0" kumimoji="0" lang="ko-KR" altLang="en-US" sz="23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나눔고딕"/>
                <a:ea typeface="나눔고딕"/>
              </a:rPr>
              <a:t>모범음식점</a:t>
            </a:r>
            <a:r>
              <a:rPr xmlns:mc="http://schemas.openxmlformats.org/markup-compatibility/2006" xmlns:hp="http://schemas.haansoft.com/office/presentation/8.0" kumimoji="0" lang="en-US" altLang="ko-KR" sz="23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나눔고딕"/>
                <a:ea typeface="나눔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23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나눔고딕"/>
                <a:ea typeface="나눔고딕"/>
              </a:rPr>
              <a:t>  착한가격</a:t>
            </a:r>
            <a:r>
              <a:rPr xmlns:mc="http://schemas.openxmlformats.org/markup-compatibility/2006" xmlns:hp="http://schemas.haansoft.com/office/presentation/8.0" kumimoji="0" lang="en-US" altLang="ko-KR" sz="23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나눔고딕"/>
                <a:ea typeface="나눔고딕"/>
              </a:rPr>
              <a:t>)</a:t>
            </a:r>
            <a:r>
              <a:rPr xmlns:mc="http://schemas.openxmlformats.org/markup-compatibility/2006" xmlns:hp="http://schemas.haansoft.com/office/presentation/8.0" kumimoji="0" lang="ko-KR" altLang="en-US" sz="23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나눔고딕"/>
                <a:ea typeface="나눔고딕"/>
              </a:rPr>
              <a:t> 등</a:t>
            </a:r>
            <a:endParaRPr xmlns:mc="http://schemas.openxmlformats.org/markup-compatibility/2006" xmlns:hp="http://schemas.haansoft.com/office/presentation/8.0" kumimoji="0" lang="ko-KR" altLang="en-US" sz="2300" b="0" i="0" u="none" strike="noStrike" kern="1200" cap="none" spc="0" normalizeH="0" baseline="0" mc:Ignorable="hp" hp:hslEmbossed="0">
              <a:solidFill>
                <a:srgbClr val="000000"/>
              </a:solidFill>
              <a:latin typeface="나눔고딕"/>
              <a:ea typeface="나눔고딕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3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나눔고딕"/>
                <a:ea typeface="나눔고딕"/>
              </a:rPr>
              <a:t>여러가지가 적힌 </a:t>
            </a:r>
            <a:r>
              <a:rPr xmlns:mc="http://schemas.openxmlformats.org/markup-compatibility/2006" xmlns:hp="http://schemas.haansoft.com/office/presentation/8.0" kumimoji="0" lang="en-US" altLang="ko-KR" sz="23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나눔고딕"/>
                <a:ea typeface="나눔고딕"/>
              </a:rPr>
              <a:t>csv</a:t>
            </a:r>
            <a:r>
              <a:rPr xmlns:mc="http://schemas.openxmlformats.org/markup-compatibility/2006" xmlns:hp="http://schemas.haansoft.com/office/presentation/8.0" kumimoji="0" lang="ko-KR" altLang="en-US" sz="23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나눔고딕"/>
                <a:ea typeface="나눔고딕"/>
              </a:rPr>
              <a:t>를 비교 후 </a:t>
            </a:r>
            <a:endParaRPr xmlns:mc="http://schemas.openxmlformats.org/markup-compatibility/2006" xmlns:hp="http://schemas.haansoft.com/office/presentation/8.0" kumimoji="0" lang="ko-KR" altLang="en-US" sz="2300" b="0" i="0" u="none" strike="noStrike" kern="1200" cap="none" spc="0" normalizeH="0" baseline="0" mc:Ignorable="hp" hp:hslEmbossed="0">
              <a:solidFill>
                <a:srgbClr val="000000"/>
              </a:solidFill>
              <a:latin typeface="나눔고딕"/>
              <a:ea typeface="나눔고딕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3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나눔고딕"/>
                <a:ea typeface="나눔고딕"/>
              </a:rPr>
              <a:t>주소 </a:t>
            </a:r>
            <a:r>
              <a:rPr xmlns:mc="http://schemas.openxmlformats.org/markup-compatibility/2006" xmlns:hp="http://schemas.haansoft.com/office/presentation/8.0" kumimoji="0" lang="en-US" altLang="ko-KR" sz="23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나눔고딕"/>
                <a:ea typeface="나눔고딕"/>
              </a:rPr>
              <a:t>and </a:t>
            </a:r>
            <a:r>
              <a:rPr xmlns:mc="http://schemas.openxmlformats.org/markup-compatibility/2006" xmlns:hp="http://schemas.haansoft.com/office/presentation/8.0" kumimoji="0" lang="ko-KR" altLang="en-US" sz="23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나눔고딕"/>
                <a:ea typeface="나눔고딕"/>
              </a:rPr>
              <a:t>가게명이 일치하면 </a:t>
            </a:r>
            <a:r>
              <a:rPr xmlns:mc="http://schemas.openxmlformats.org/markup-compatibility/2006" xmlns:hp="http://schemas.haansoft.com/office/presentation/8.0" kumimoji="0" lang="en-US" altLang="ko-KR" sz="23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나눔고딕"/>
                <a:ea typeface="나눔고딕"/>
              </a:rPr>
              <a:t>O </a:t>
            </a:r>
            <a:r>
              <a:rPr xmlns:mc="http://schemas.openxmlformats.org/markup-compatibility/2006" xmlns:hp="http://schemas.haansoft.com/office/presentation/8.0" kumimoji="0" lang="ko-KR" altLang="en-US" sz="23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나눔고딕"/>
                <a:ea typeface="나눔고딕"/>
              </a:rPr>
              <a:t>요소 추가</a:t>
            </a:r>
            <a:endParaRPr xmlns:mc="http://schemas.openxmlformats.org/markup-compatibility/2006" xmlns:hp="http://schemas.haansoft.com/office/presentation/8.0" kumimoji="0" lang="ko-KR" altLang="en-US" sz="2300" b="0" i="0" u="none" strike="noStrike" kern="1200" cap="none" spc="0" normalizeH="0" baseline="0" mc:Ignorable="hp" hp:hslEmbossed="0">
              <a:solidFill>
                <a:srgbClr val="000000"/>
              </a:solidFill>
              <a:latin typeface="나눔고딕"/>
              <a:ea typeface="나눔고딕"/>
            </a:endParaRPr>
          </a:p>
        </p:txBody>
      </p:sp>
    </p:spTree>
    <p:extLst>
      <p:ext uri="{BB962C8B-B14F-4D97-AF65-F5344CB8AC3E}">
        <p14:creationId xmlns:p14="http://schemas.microsoft.com/office/powerpoint/2010/main" val="1553616156"/>
      </p:ext>
    </p:extLst>
  </p:cSld>
  <p:clrMapOvr>
    <a:masterClrMapping/>
  </p:clrMapOvr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5125096-5E90-49BB-7DB4-AE38B768D0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XML(군산사랑상품권 가맹점)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A796013-F0C0-7676-1866-F51E4C26D8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 smtClean="0"/>
              <a:pPr lvl="0">
                <a:defRPr/>
              </a:pPr>
              <a:t>3</a:t>
            </a:fld>
            <a:endParaRPr lang="ko-KR" altLang="en-US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DA1B9910-4E9A-6307-CC14-73FB6F36B814}"/>
              </a:ext>
            </a:extLst>
          </p:cNvPr>
          <p:cNvSpPr>
            <a:spLocks noGrp="1"/>
          </p:cNvSpPr>
          <p:nvPr/>
        </p:nvSpPr>
        <p:spPr>
          <a:xfrm>
            <a:off x="609601" y="364645"/>
            <a:ext cx="10972798" cy="1143000"/>
          </a:xfrm>
        </p:spPr>
        <p:txBody>
          <a:bodyPr vert="horz" lIns="91440" tIns="45720" rIns="91440" bIns="45720" anchor="ctr">
            <a:normAutofit/>
          </a:bodyPr>
          <a:lstStyle>
            <a:lvl1pPr marL="0" lv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kumimoji="0" sz="4400" b="0" i="0" u="none" strike="noStrike" kern="1200" cap="none" spc="0" normalizeH="0" baseline="0">
                <a:solidFill>
                  <a:schemeClr val="tx1"/>
                </a:solidFill>
              </a:defRPr>
            </a:lvl1pPr>
          </a:lstStyle>
          <a:p>
            <a:pPr lvl="0">
              <a:defRPr/>
            </a:pPr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목차 </a:t>
            </a:r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Content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A1745218-64F0-08C3-D30F-BDEBEF874C28}"/>
              </a:ext>
            </a:extLst>
          </p:cNvPr>
          <p:cNvSpPr/>
          <p:nvPr/>
        </p:nvSpPr>
        <p:spPr>
          <a:xfrm>
            <a:off x="944308" y="1619688"/>
            <a:ext cx="901290" cy="901290"/>
          </a:xfrm>
          <a:prstGeom prst="ellipse">
            <a:avLst/>
          </a:prstGeom>
          <a:solidFill>
            <a:srgbClr val="FFF7CC"/>
          </a:solidFill>
          <a:ln>
            <a:noFill/>
          </a:ln>
          <a:effectLst>
            <a:outerShdw dist="76200" algn="ctr" rotWithShape="0">
              <a:srgbClr val="806B00">
                <a:alpha val="72000"/>
              </a:srgbClr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lvl="0" indent="0" algn="l" defTabSz="23225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lt1"/>
                </a:solidFill>
              </a:defRPr>
            </a:lvl1pPr>
          </a:lstStyle>
          <a:p>
            <a:pPr lvl="0" algn="ctr">
              <a:defRPr/>
            </a:pPr>
            <a:r>
              <a:rPr lang="en-US" altLang="ko-KR" sz="4100">
                <a:solidFill>
                  <a:srgbClr val="806B00"/>
                </a:solidFill>
                <a:latin typeface="나눔스퀘어라운드 ExtraBold"/>
                <a:ea typeface="나눔스퀘어라운드 ExtraBold"/>
              </a:rPr>
              <a:t>1</a:t>
            </a:r>
          </a:p>
        </p:txBody>
      </p:sp>
      <p:sp>
        <p:nvSpPr>
          <p:cNvPr id="8" name="가로 글상자 7">
            <a:extLst>
              <a:ext uri="{FF2B5EF4-FFF2-40B4-BE49-F238E27FC236}">
                <a16:creationId xmlns:a16="http://schemas.microsoft.com/office/drawing/2014/main" id="{9718577B-5534-9328-2986-6FE83C928A8A}"/>
              </a:ext>
            </a:extLst>
          </p:cNvPr>
          <p:cNvSpPr txBox="1"/>
          <p:nvPr/>
        </p:nvSpPr>
        <p:spPr>
          <a:xfrm>
            <a:off x="2183582" y="1710830"/>
            <a:ext cx="2232210" cy="719005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lvl="0" indent="0" algn="l" defTabSz="23225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tx1"/>
                </a:solidFill>
              </a:defRPr>
            </a:lvl1pPr>
          </a:lstStyle>
          <a:p>
            <a:pPr lvl="0">
              <a:defRPr/>
            </a:pPr>
            <a:r>
              <a:rPr lang="ko-KR" altLang="en-US" sz="4100">
                <a:latin typeface="나눔스퀘어라운드 Bold"/>
                <a:ea typeface="나눔스퀘어라운드 Bold"/>
              </a:rPr>
              <a:t>주제 소개</a:t>
            </a: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65C04F0D-0B84-8626-D0D4-B21F80E8214D}"/>
              </a:ext>
            </a:extLst>
          </p:cNvPr>
          <p:cNvSpPr/>
          <p:nvPr/>
        </p:nvSpPr>
        <p:spPr>
          <a:xfrm>
            <a:off x="944308" y="2757977"/>
            <a:ext cx="901290" cy="901290"/>
          </a:xfrm>
          <a:prstGeom prst="ellipse">
            <a:avLst/>
          </a:prstGeom>
          <a:solidFill>
            <a:srgbClr val="FFF7CC"/>
          </a:solidFill>
          <a:ln>
            <a:noFill/>
          </a:ln>
          <a:effectLst>
            <a:outerShdw dist="76200" algn="ctr" rotWithShape="0">
              <a:srgbClr val="806B00">
                <a:alpha val="72000"/>
              </a:srgbClr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lvl="0" indent="0" algn="l" defTabSz="23225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lt1"/>
                </a:solidFill>
              </a:defRPr>
            </a:lvl1pPr>
          </a:lstStyle>
          <a:p>
            <a:pPr lvl="0" algn="ctr">
              <a:defRPr/>
            </a:pPr>
            <a:r>
              <a:rPr lang="en-US" altLang="ko-KR" sz="4100">
                <a:solidFill>
                  <a:srgbClr val="806B00"/>
                </a:solidFill>
                <a:latin typeface="나눔스퀘어라운드 ExtraBold"/>
                <a:ea typeface="나눔스퀘어라운드 ExtraBold"/>
              </a:rPr>
              <a:t>2</a:t>
            </a:r>
          </a:p>
        </p:txBody>
      </p:sp>
      <p:sp>
        <p:nvSpPr>
          <p:cNvPr id="10" name="가로 글상자 9"/>
          <p:cNvSpPr txBox="1"/>
          <p:nvPr/>
        </p:nvSpPr>
        <p:spPr>
          <a:xfrm>
            <a:off x="2183582" y="2849120"/>
            <a:ext cx="1984557" cy="719005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lvl="0" indent="0" algn="l" defTabSz="23225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tx1"/>
                </a:solidFill>
              </a:defRPr>
            </a:lvl1pPr>
          </a:lstStyle>
          <a:p>
            <a:pPr lvl="0">
              <a:defRPr/>
            </a:pPr>
            <a:r>
              <a:rPr lang="en-US" altLang="ko-KR" sz="4100">
                <a:latin typeface="나눔스퀘어라운드 Bold"/>
                <a:ea typeface="나눔스퀘어라운드 Bold"/>
              </a:rPr>
              <a:t>DB</a:t>
            </a:r>
            <a:r>
              <a:rPr lang="ko-KR" altLang="en-US" sz="4100">
                <a:latin typeface="나눔스퀘어라운드 Bold"/>
                <a:ea typeface="나눔스퀘어라운드 Bold"/>
              </a:rPr>
              <a:t> 설계</a:t>
            </a:r>
            <a:endParaRPr lang="ko-KR" altLang="en-US" sz="4100">
              <a:latin typeface="나눔스퀘어라운드 Bold"/>
              <a:ea typeface="나눔스퀘어라운드 Bold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2444E747-27D1-8FF4-777A-CCE250F9CD7E}"/>
              </a:ext>
            </a:extLst>
          </p:cNvPr>
          <p:cNvSpPr/>
          <p:nvPr/>
        </p:nvSpPr>
        <p:spPr>
          <a:xfrm>
            <a:off x="944308" y="3888062"/>
            <a:ext cx="901290" cy="901290"/>
          </a:xfrm>
          <a:prstGeom prst="ellipse">
            <a:avLst/>
          </a:prstGeom>
          <a:solidFill>
            <a:srgbClr val="FFF7CC"/>
          </a:solidFill>
          <a:ln>
            <a:noFill/>
          </a:ln>
          <a:effectLst>
            <a:outerShdw dist="76200" algn="ctr" rotWithShape="0">
              <a:srgbClr val="806B00">
                <a:alpha val="72000"/>
              </a:srgbClr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lvl="0" indent="0" algn="l" defTabSz="23225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lt1"/>
                </a:solidFill>
              </a:defRPr>
            </a:lvl1pPr>
          </a:lstStyle>
          <a:p>
            <a:pPr lvl="0" algn="ctr">
              <a:defRPr/>
            </a:pPr>
            <a:r>
              <a:rPr lang="en-US" altLang="ko-KR" sz="4100">
                <a:solidFill>
                  <a:srgbClr val="806B00"/>
                </a:solidFill>
                <a:latin typeface="나눔스퀘어라운드 ExtraBold"/>
                <a:ea typeface="나눔스퀘어라운드 ExtraBold"/>
              </a:rPr>
              <a:t>3</a:t>
            </a:r>
          </a:p>
        </p:txBody>
      </p:sp>
      <p:sp>
        <p:nvSpPr>
          <p:cNvPr id="12" name="가로 글상자 11">
            <a:extLst>
              <a:ext uri="{FF2B5EF4-FFF2-40B4-BE49-F238E27FC236}">
                <a16:creationId xmlns:a16="http://schemas.microsoft.com/office/drawing/2014/main" id="{ECFB56A8-E3DC-0702-9107-7556BD317B75}"/>
              </a:ext>
            </a:extLst>
          </p:cNvPr>
          <p:cNvSpPr txBox="1"/>
          <p:nvPr/>
        </p:nvSpPr>
        <p:spPr>
          <a:xfrm>
            <a:off x="2183582" y="3979205"/>
            <a:ext cx="2365560" cy="719005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lvl="0" indent="0" algn="l" defTabSz="23225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tx1"/>
                </a:solidFill>
              </a:defRPr>
            </a:lvl1pPr>
          </a:lstStyle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4100" b="0" i="0" u="none" strike="noStrike" kern="1200" cap="none" spc="0" normalizeH="0" baseline="0">
                <a:solidFill>
                  <a:srgbClr val="000000"/>
                </a:solidFill>
                <a:latin typeface="나눔스퀘어라운드 Bold"/>
                <a:ea typeface="나눔스퀘어라운드 Bold"/>
              </a:rPr>
              <a:t>XML</a:t>
            </a:r>
            <a:r>
              <a:rPr kumimoji="0" lang="ko-KR" altLang="en-US" sz="4100" b="0" i="0" u="none" strike="noStrike" kern="1200" cap="none" spc="0" normalizeH="0" baseline="0">
                <a:solidFill>
                  <a:srgbClr val="000000"/>
                </a:solidFill>
                <a:latin typeface="나눔스퀘어라운드 Bold"/>
                <a:ea typeface="나눔스퀘어라운드 Bold"/>
              </a:rPr>
              <a:t> 설계</a:t>
            </a:r>
            <a:endParaRPr lang="ko-KR" altLang="en-US" sz="4100">
              <a:latin typeface="나눔스퀘어라운드 Bold"/>
              <a:ea typeface="나눔스퀘어라운드 Bold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087B7ECF-8C35-58EB-B9F4-2ED0A838AB6E}"/>
              </a:ext>
            </a:extLst>
          </p:cNvPr>
          <p:cNvSpPr/>
          <p:nvPr/>
        </p:nvSpPr>
        <p:spPr>
          <a:xfrm>
            <a:off x="944308" y="5041717"/>
            <a:ext cx="901290" cy="901290"/>
          </a:xfrm>
          <a:prstGeom prst="ellipse">
            <a:avLst/>
          </a:prstGeom>
          <a:solidFill>
            <a:srgbClr val="FFF7CC"/>
          </a:solidFill>
          <a:ln>
            <a:noFill/>
          </a:ln>
          <a:effectLst>
            <a:outerShdw dist="76200" algn="ctr" rotWithShape="0">
              <a:srgbClr val="806B00">
                <a:alpha val="72000"/>
              </a:srgbClr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lvl="0" indent="0" algn="l" defTabSz="23225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lt1"/>
                </a:solidFill>
              </a:defRPr>
            </a:lvl1pPr>
          </a:lstStyle>
          <a:p>
            <a:pPr lvl="0" algn="ctr">
              <a:defRPr/>
            </a:pPr>
            <a:r>
              <a:rPr lang="en-US" altLang="ko-KR" sz="4100">
                <a:solidFill>
                  <a:srgbClr val="806B00"/>
                </a:solidFill>
                <a:latin typeface="나눔스퀘어라운드 ExtraBold"/>
                <a:ea typeface="나눔스퀘어라운드 ExtraBold"/>
              </a:rPr>
              <a:t>4</a:t>
            </a:r>
          </a:p>
        </p:txBody>
      </p:sp>
      <p:sp>
        <p:nvSpPr>
          <p:cNvPr id="14" name="가로 글상자 13"/>
          <p:cNvSpPr txBox="1"/>
          <p:nvPr/>
        </p:nvSpPr>
        <p:spPr>
          <a:xfrm>
            <a:off x="2183582" y="5132860"/>
            <a:ext cx="1632133" cy="719005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lvl="0" indent="0" algn="l" defTabSz="23225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tx1"/>
                </a:solidFill>
              </a:defRPr>
            </a:lvl1pPr>
          </a:lstStyle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4100" b="0" i="0" u="none" strike="noStrike" kern="1200" cap="none" spc="0" normalizeH="0" baseline="0">
                <a:solidFill>
                  <a:srgbClr val="000000"/>
                </a:solidFill>
                <a:latin typeface="나눔스퀘어라운드 Bold"/>
                <a:ea typeface="나눔스퀘어라운드 Bold"/>
              </a:rPr>
              <a:t>마무리</a:t>
            </a:r>
            <a:endParaRPr kumimoji="0" lang="ko-KR" altLang="en-US" sz="4100" b="0" i="0" u="none" strike="noStrike" kern="1200" cap="none" spc="0" normalizeH="0" baseline="0">
              <a:solidFill>
                <a:srgbClr val="000000"/>
              </a:solidFill>
              <a:latin typeface="나눔스퀘어라운드 Bold"/>
              <a:ea typeface="나눔스퀘어라운드 Bold"/>
            </a:endParaRPr>
          </a:p>
        </p:txBody>
      </p:sp>
    </p:spTree>
    <p:extLst>
      <p:ext uri="{BB962C8B-B14F-4D97-AF65-F5344CB8AC3E}">
        <p14:creationId xmlns:p14="http://schemas.microsoft.com/office/powerpoint/2010/main" val="3474524530"/>
      </p:ext>
    </p:extLst>
  </p:cSld>
  <p:clrMapOvr>
    <a:masterClrMapping/>
  </p:clrMapOvr>
</p:sld>
</file>

<file path=ppt/slides/slide3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p>
            <a:pPr lvl="0">
              <a:defRPr/>
            </a:pPr>
            <a:r>
              <a:rPr lang="ko-KR" altLang="en-US"/>
              <a:t>데이터 전처리</a:t>
            </a:r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>
              <a:defRPr/>
            </a:pPr>
            <a:r>
              <a:rPr lang="ko-KR" altLang="en-US"/>
              <a:t>XML(군산사랑상품권 가맹점)</a:t>
            </a:r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>
              <a:defRPr/>
            </a:pPr>
            <a:fld id="{AD22CD3B-FDDF-4998-970C-76E6E0BEC65F}" type="slidenum">
              <a:rPr lang="en-US" altLang="en-US"/>
              <a:pPr lvl="0">
                <a:defRPr/>
              </a:pPr>
              <a:t>28</a:t>
            </a:fld>
            <a:endParaRPr lang="en-US" altLang="en-US"/>
          </a:p>
        </p:txBody>
      </p:sp>
      <p:sp>
        <p:nvSpPr>
          <p:cNvPr id="12" name="가로 글상자 11"/>
          <p:cNvSpPr txBox="1"/>
          <p:nvPr/>
        </p:nvSpPr>
        <p:spPr>
          <a:xfrm>
            <a:off x="6096000" y="4534391"/>
            <a:ext cx="4796790" cy="794604"/>
          </a:xfrm>
          <a:prstGeom prst="rect">
            <a:avLst/>
          </a:prstGeom>
        </p:spPr>
        <p:txBody>
          <a:bodyPr wrap="non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3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나눔고딕"/>
                <a:ea typeface="나눔고딕"/>
                <a:cs typeface="+mn-cs"/>
              </a:rPr>
              <a:t>각기의 </a:t>
            </a:r>
            <a:r>
              <a:rPr xmlns:mc="http://schemas.openxmlformats.org/markup-compatibility/2006" xmlns:hp="http://schemas.haansoft.com/office/presentation/8.0" kumimoji="0" lang="en-US" altLang="ko-KR" sz="23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나눔고딕"/>
                <a:ea typeface="나눔고딕"/>
                <a:cs typeface="+mn-cs"/>
              </a:rPr>
              <a:t>csv</a:t>
            </a:r>
            <a:r>
              <a:rPr xmlns:mc="http://schemas.openxmlformats.org/markup-compatibility/2006" xmlns:hp="http://schemas.haansoft.com/office/presentation/8.0" kumimoji="0" lang="ko-KR" altLang="en-US" sz="23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나눔고딕"/>
                <a:ea typeface="나눔고딕"/>
                <a:cs typeface="+mn-cs"/>
              </a:rPr>
              <a:t> 파일에는 동일 가게이지만</a:t>
            </a:r>
            <a:endParaRPr xmlns:mc="http://schemas.openxmlformats.org/markup-compatibility/2006" xmlns:hp="http://schemas.haansoft.com/office/presentation/8.0" kumimoji="0" lang="ko-KR" altLang="en-US" sz="2300" b="0" i="0" u="none" strike="noStrike" kern="1200" cap="none" spc="0" normalizeH="0" baseline="0" mc:Ignorable="hp" hp:hslEmbossed="0">
              <a:solidFill>
                <a:srgbClr val="000000"/>
              </a:solidFill>
              <a:latin typeface="나눔고딕"/>
              <a:ea typeface="나눔고딕"/>
              <a:cs typeface="+mn-cs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3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나눔고딕"/>
                <a:ea typeface="나눔고딕"/>
                <a:cs typeface="+mn-cs"/>
              </a:rPr>
              <a:t>이름이 다른 가게들이다</a:t>
            </a:r>
            <a:r>
              <a:rPr xmlns:mc="http://schemas.openxmlformats.org/markup-compatibility/2006" xmlns:hp="http://schemas.haansoft.com/office/presentation/8.0" kumimoji="0" lang="en-US" altLang="ko-KR" sz="23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나눔고딕"/>
                <a:ea typeface="나눔고딕"/>
                <a:cs typeface="+mn-cs"/>
              </a:rPr>
              <a:t>.</a:t>
            </a:r>
            <a:endParaRPr xmlns:mc="http://schemas.openxmlformats.org/markup-compatibility/2006" xmlns:hp="http://schemas.haansoft.com/office/presentation/8.0" kumimoji="0" lang="en-US" altLang="ko-KR" sz="2300" b="0" i="0" u="none" strike="noStrike" kern="1200" cap="none" spc="0" normalizeH="0" baseline="0" mc:Ignorable="hp" hp:hslEmbossed="0">
              <a:solidFill>
                <a:srgbClr val="000000"/>
              </a:solidFill>
              <a:latin typeface="나눔고딕"/>
              <a:ea typeface="나눔고딕"/>
              <a:cs typeface="+mn-cs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039683" y="1932258"/>
            <a:ext cx="8112634" cy="568938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039682" y="2850535"/>
            <a:ext cx="8112635" cy="67007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039682" y="3852842"/>
            <a:ext cx="8112635" cy="681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453656"/>
      </p:ext>
    </p:extLst>
  </p:cSld>
  <p:clrMapOvr>
    <a:masterClrMapping/>
  </p:clrMapOvr>
</p:sld>
</file>

<file path=ppt/slides/slide3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p>
            <a:pPr lvl="0">
              <a:defRPr/>
            </a:pPr>
            <a:r>
              <a:rPr lang="ko-KR" altLang="en-US"/>
              <a:t>데이터 전처리</a:t>
            </a:r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>
              <a:defRPr/>
            </a:pPr>
            <a:r>
              <a:rPr lang="ko-KR" altLang="en-US"/>
              <a:t>XML(군산사랑상품권 가맹점)</a:t>
            </a:r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29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09599" y="1643622"/>
            <a:ext cx="8486499" cy="412493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118138" y="1643622"/>
            <a:ext cx="7816518" cy="1106225"/>
          </a:xfrm>
          <a:prstGeom prst="rect">
            <a:avLst/>
          </a:prstGeom>
        </p:spPr>
      </p:pic>
      <p:sp>
        <p:nvSpPr>
          <p:cNvPr id="8" name="가로 글상자 7"/>
          <p:cNvSpPr txBox="1"/>
          <p:nvPr/>
        </p:nvSpPr>
        <p:spPr>
          <a:xfrm>
            <a:off x="7431128" y="3706090"/>
            <a:ext cx="3329940" cy="910590"/>
          </a:xfrm>
          <a:prstGeom prst="rect">
            <a:avLst/>
          </a:prstGeom>
        </p:spPr>
        <p:txBody>
          <a:bodyPr wrap="none">
            <a:spAutoFit/>
          </a:bodyPr>
          <a:p>
            <a:pPr lvl="0">
              <a:defRPr/>
            </a:pPr>
            <a:r>
              <a:rPr lang="ko-KR" altLang="en-US">
                <a:latin typeface="나눔고딕"/>
                <a:ea typeface="나눔고딕"/>
              </a:rPr>
              <a:t>많이 전처리를 하였지만</a:t>
            </a:r>
            <a:endParaRPr lang="ko-KR" altLang="en-US">
              <a:latin typeface="나눔고딕"/>
              <a:ea typeface="나눔고딕"/>
            </a:endParaRPr>
          </a:p>
          <a:p>
            <a:pPr lvl="0">
              <a:defRPr/>
            </a:pPr>
            <a:r>
              <a:rPr lang="ko-KR" altLang="en-US">
                <a:latin typeface="나눔고딕"/>
                <a:ea typeface="나눔고딕"/>
              </a:rPr>
              <a:t>상단 표처럼 빠진 부분도 있었음</a:t>
            </a:r>
            <a:r>
              <a:rPr lang="en-US" altLang="ko-KR">
                <a:latin typeface="나눔고딕"/>
                <a:ea typeface="나눔고딕"/>
              </a:rPr>
              <a:t>.</a:t>
            </a:r>
            <a:endParaRPr lang="en-US" altLang="ko-KR">
              <a:latin typeface="나눔고딕"/>
              <a:ea typeface="나눔고딕"/>
            </a:endParaRPr>
          </a:p>
          <a:p>
            <a:pPr lvl="0">
              <a:defRPr/>
            </a:pPr>
            <a:r>
              <a:rPr lang="en-US" altLang="ko-KR">
                <a:latin typeface="나눔고딕"/>
                <a:ea typeface="나눔고딕"/>
              </a:rPr>
              <a:t>(5000</a:t>
            </a:r>
            <a:r>
              <a:rPr lang="ko-KR" altLang="en-US">
                <a:latin typeface="나눔고딕"/>
                <a:ea typeface="나눔고딕"/>
              </a:rPr>
              <a:t>개 중 </a:t>
            </a:r>
            <a:r>
              <a:rPr lang="en-US" altLang="ko-KR">
                <a:latin typeface="나눔고딕"/>
                <a:ea typeface="나눔고딕"/>
              </a:rPr>
              <a:t>20</a:t>
            </a:r>
            <a:r>
              <a:rPr lang="ko-KR" altLang="en-US">
                <a:latin typeface="나눔고딕"/>
                <a:ea typeface="나눔고딕"/>
              </a:rPr>
              <a:t>개</a:t>
            </a:r>
            <a:r>
              <a:rPr lang="en-US" altLang="ko-KR">
                <a:latin typeface="나눔고딕"/>
                <a:ea typeface="나눔고딕"/>
              </a:rPr>
              <a:t>)</a:t>
            </a:r>
            <a:endParaRPr lang="en-US" altLang="ko-KR">
              <a:latin typeface="나눔고딕"/>
              <a:ea typeface="나눔고딕"/>
            </a:endParaRPr>
          </a:p>
        </p:txBody>
      </p:sp>
    </p:spTree>
    <p:extLst>
      <p:ext uri="{BB962C8B-B14F-4D97-AF65-F5344CB8AC3E}">
        <p14:creationId xmlns:p14="http://schemas.microsoft.com/office/powerpoint/2010/main" val="871315402"/>
      </p:ext>
    </p:extLst>
  </p:cSld>
  <p:clrMapOvr>
    <a:masterClrMapping/>
  </p:clrMapOvr>
</p:sld>
</file>

<file path=ppt/slides/slide3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p>
            <a:pPr lvl="0">
              <a:defRPr/>
            </a:pPr>
            <a:r>
              <a:rPr lang="ko-KR" altLang="en-US"/>
              <a:t>데이터 전처리</a:t>
            </a:r>
            <a:endParaRPr lang="ko-KR" altLang="en-US"/>
          </a:p>
        </p:txBody>
      </p:sp>
      <p:pic>
        <p:nvPicPr>
          <p:cNvPr id="3" name="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tretch>
            <a:fillRect/>
          </a:stretch>
        </p:blipFill>
        <p:spPr>
          <a:xfrm>
            <a:off x="9004803" y="274638"/>
            <a:ext cx="2310390" cy="5497872"/>
          </a:xfrm>
          <a:prstGeom prst="rect">
            <a:avLst/>
          </a:prstGeom>
        </p:spPr>
      </p:pic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>
              <a:defRPr/>
            </a:pPr>
            <a:r>
              <a:rPr lang="ko-KR" altLang="en-US"/>
              <a:t>XML(군산사랑상품권 가맹점)</a:t>
            </a:r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30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09599" y="1383605"/>
            <a:ext cx="5715797" cy="4972744"/>
          </a:xfrm>
          <a:prstGeom prst="rect">
            <a:avLst/>
          </a:prstGeom>
        </p:spPr>
      </p:pic>
      <p:sp>
        <p:nvSpPr>
          <p:cNvPr id="7" name="가로 글상자 6"/>
          <p:cNvSpPr txBox="1"/>
          <p:nvPr/>
        </p:nvSpPr>
        <p:spPr>
          <a:xfrm>
            <a:off x="6325396" y="2121470"/>
            <a:ext cx="2694366" cy="902104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>
                <a:latin typeface="나눔고딕"/>
                <a:ea typeface="나눔고딕"/>
              </a:rPr>
              <a:t>사용하는 프레임워크를</a:t>
            </a:r>
            <a:endParaRPr lang="ko-KR" altLang="en-US">
              <a:latin typeface="나눔고딕"/>
              <a:ea typeface="나눔고딕"/>
            </a:endParaRPr>
          </a:p>
          <a:p>
            <a:pPr lvl="0">
              <a:defRPr/>
            </a:pPr>
            <a:r>
              <a:rPr lang="ko-KR" altLang="en-US">
                <a:latin typeface="나눔고딕"/>
                <a:ea typeface="나눔고딕"/>
              </a:rPr>
              <a:t>번갈아가며 사용하니</a:t>
            </a:r>
            <a:endParaRPr lang="ko-KR" altLang="en-US">
              <a:latin typeface="나눔고딕"/>
              <a:ea typeface="나눔고딕"/>
            </a:endParaRPr>
          </a:p>
          <a:p>
            <a:pPr lvl="0">
              <a:defRPr/>
            </a:pPr>
            <a:r>
              <a:rPr lang="ko-KR" altLang="en-US">
                <a:latin typeface="나눔고딕"/>
                <a:ea typeface="나눔고딕"/>
              </a:rPr>
              <a:t>전화번호도 </a:t>
            </a:r>
            <a:r>
              <a:rPr lang="en-US" altLang="ko-KR">
                <a:latin typeface="나눔고딕"/>
                <a:ea typeface="나눔고딕"/>
              </a:rPr>
              <a:t>0</a:t>
            </a:r>
            <a:r>
              <a:rPr lang="ko-KR" altLang="en-US">
                <a:latin typeface="나눔고딕"/>
                <a:ea typeface="나눔고딕"/>
              </a:rPr>
              <a:t>이 없어졌다</a:t>
            </a:r>
            <a:r>
              <a:rPr lang="en-US" altLang="ko-KR">
                <a:latin typeface="나눔고딕"/>
                <a:ea typeface="나눔고딕"/>
              </a:rPr>
              <a:t>.</a:t>
            </a:r>
            <a:endParaRPr lang="en-US" altLang="ko-KR">
              <a:latin typeface="나눔고딕"/>
              <a:ea typeface="나눔고딕"/>
            </a:endParaRPr>
          </a:p>
        </p:txBody>
      </p:sp>
    </p:spTree>
    <p:extLst>
      <p:ext uri="{BB962C8B-B14F-4D97-AF65-F5344CB8AC3E}">
        <p14:creationId xmlns:p14="http://schemas.microsoft.com/office/powerpoint/2010/main" val="1791053461"/>
      </p:ext>
    </p:extLst>
  </p:cSld>
  <p:clrMapOvr>
    <a:masterClrMapping/>
  </p:clrMapOvr>
</p:sld>
</file>

<file path=ppt/slides/slide3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/>
          <p:cNvSpPr/>
          <p:nvPr/>
        </p:nvSpPr>
        <p:spPr>
          <a:xfrm>
            <a:off x="2553970" y="2641962"/>
            <a:ext cx="1611628" cy="1574075"/>
          </a:xfrm>
          <a:prstGeom prst="ellipse">
            <a:avLst/>
          </a:prstGeom>
          <a:solidFill>
            <a:srgbClr val="fff7cc">
              <a:alpha val="100000"/>
            </a:srgbClr>
          </a:solidFill>
          <a:ln w="19050" cap="flat" cmpd="sng" algn="ctr">
            <a:noFill/>
            <a:prstDash val="solid"/>
          </a:ln>
          <a:effectLst>
            <a:outerShdw dist="76200" algn="ctr" rotWithShape="0">
              <a:srgbClr val="806b00">
                <a:alpha val="71370"/>
              </a:srgbClr>
            </a:outerShdw>
          </a:effectLst>
        </p:spPr>
        <p:txBody>
          <a:bodyPr anchor="ctr"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8000" b="0" i="0" u="none" strike="noStrike" kern="1200" cap="none" spc="0" normalizeH="0" baseline="0" mc:Ignorable="hp" hp:hslEmbossed="0">
                <a:solidFill>
                  <a:srgbClr val="806b00"/>
                </a:solidFill>
                <a:latin typeface="나눔스퀘어라운드 ExtraBold"/>
                <a:ea typeface="나눔스퀘어라운드 ExtraBold"/>
              </a:rPr>
              <a:t>2</a:t>
            </a:r>
            <a:endParaRPr xmlns:mc="http://schemas.openxmlformats.org/markup-compatibility/2006" xmlns:hp="http://schemas.haansoft.com/office/presentation/8.0" kumimoji="0" lang="en-US" altLang="ko-KR" sz="8000" b="0" i="0" u="none" strike="noStrike" kern="1200" cap="none" spc="0" normalizeH="0" baseline="0" mc:Ignorable="hp" hp:hslEmbossed="0">
              <a:solidFill>
                <a:srgbClr val="806b00"/>
              </a:solidFill>
              <a:latin typeface="나눔스퀘어라운드 ExtraBold"/>
              <a:ea typeface="나눔스퀘어라운드 ExtraBold"/>
            </a:endParaRPr>
          </a:p>
        </p:txBody>
      </p:sp>
      <p:sp>
        <p:nvSpPr>
          <p:cNvPr id="3" name="가로 글상자 2"/>
          <p:cNvSpPr txBox="1"/>
          <p:nvPr/>
        </p:nvSpPr>
        <p:spPr>
          <a:xfrm>
            <a:off x="4418347" y="2773747"/>
            <a:ext cx="5179387" cy="1310573"/>
          </a:xfrm>
          <a:prstGeom prst="rect">
            <a:avLst/>
          </a:prstGeom>
        </p:spPr>
        <p:txBody>
          <a:bodyPr wrap="squar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8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라운드 Bold"/>
                <a:ea typeface="나눔스퀘어라운드 Bold"/>
              </a:rPr>
              <a:t>DB</a:t>
            </a:r>
            <a:r>
              <a:rPr xmlns:mc="http://schemas.openxmlformats.org/markup-compatibility/2006" xmlns:hp="http://schemas.haansoft.com/office/presentation/8.0" kumimoji="0" lang="ko-KR" altLang="en-US" sz="8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라운드 Bold"/>
                <a:ea typeface="나눔스퀘어라운드 Bold"/>
              </a:rPr>
              <a:t> 설계</a:t>
            </a:r>
            <a:endParaRPr xmlns:mc="http://schemas.openxmlformats.org/markup-compatibility/2006" xmlns:hp="http://schemas.haansoft.com/office/presentation/8.0" kumimoji="0" lang="ko-KR" altLang="en-US" sz="8000" b="0" i="0" u="none" strike="noStrike" kern="1200" cap="none" spc="0" normalizeH="0" baseline="0" mc:Ignorable="hp" hp:hslEmbossed="0">
              <a:solidFill>
                <a:srgbClr val="000000"/>
              </a:solidFill>
              <a:latin typeface="나눔스퀘어라운드 Bold"/>
              <a:ea typeface="나눔스퀘어라운드 Bold"/>
            </a:endParaRPr>
          </a:p>
        </p:txBody>
      </p:sp>
      <p:cxnSp>
        <p:nvCxnSpPr>
          <p:cNvPr id="4" name="선 3"/>
          <p:cNvCxnSpPr/>
          <p:nvPr/>
        </p:nvCxnSpPr>
        <p:spPr>
          <a:xfrm>
            <a:off x="4418347" y="4084252"/>
            <a:ext cx="4123480" cy="0"/>
          </a:xfrm>
          <a:prstGeom prst="line">
            <a:avLst/>
          </a:prstGeom>
          <a:noFill/>
          <a:ln w="12700" cap="flat" cmpd="sng" algn="ctr">
            <a:solidFill>
              <a:srgbClr val="000000">
                <a:alpha val="100000"/>
              </a:srgbClr>
            </a:solidFill>
            <a:prstDash val="solid"/>
          </a:ln>
        </p:spPr>
      </p:cxnSp>
      <p:sp>
        <p:nvSpPr>
          <p:cNvPr id="5" name="가로 글상자 4"/>
          <p:cNvSpPr txBox="1"/>
          <p:nvPr/>
        </p:nvSpPr>
        <p:spPr>
          <a:xfrm>
            <a:off x="4418347" y="4216038"/>
            <a:ext cx="2092943" cy="906507"/>
          </a:xfrm>
          <a:prstGeom prst="rect">
            <a:avLst/>
          </a:prstGeom>
        </p:spPr>
        <p:txBody>
          <a:bodyPr wrap="non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나눔고딕"/>
                <a:ea typeface="나눔고딕"/>
                <a:cs typeface="Calibri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나눔고딕"/>
                <a:ea typeface="나눔고딕"/>
                <a:cs typeface="맑은 고딕"/>
              </a:rPr>
              <a:t> 테이블 구조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나눔고딕"/>
              <a:ea typeface="나눔고딕"/>
              <a:cs typeface="맑은 고딕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나눔고딕"/>
                <a:ea typeface="나눔고딕"/>
                <a:cs typeface="맑은 고딕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나눔고딕"/>
                <a:ea typeface="나눔고딕"/>
                <a:cs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나눔고딕"/>
                <a:ea typeface="나눔고딕"/>
                <a:cs typeface="맑은 고딕"/>
              </a:rPr>
              <a:t>ER, IE 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나눔고딕"/>
                <a:ea typeface="나눔고딕"/>
                <a:cs typeface="맑은 고딕"/>
              </a:rPr>
              <a:t>다이어그램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나눔고딕"/>
              <a:ea typeface="나눔고딕"/>
              <a:cs typeface="맑은 고딕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나눔고딕"/>
                <a:ea typeface="나눔고딕"/>
                <a:cs typeface="맑은 고딕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나눔고딕"/>
                <a:ea typeface="나눔고딕"/>
                <a:cs typeface="맑은 고딕"/>
              </a:rPr>
              <a:t> 정규화 과정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나눔고딕"/>
              <a:ea typeface="나눔고딕"/>
              <a:cs typeface="맑은 고딕"/>
            </a:endParaRPr>
          </a:p>
        </p:txBody>
      </p:sp>
    </p:spTree>
  </p:cSld>
  <p:clrMapOvr>
    <a:masterClrMapping/>
  </p:clrMapOvr>
</p:sld>
</file>

<file path=ppt/slides/slide3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p>
            <a:pPr lvl="0">
              <a:defRPr/>
            </a:pPr>
            <a:r>
              <a:rPr lang="ko-KR" altLang="en-US"/>
              <a:t>요구사항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p>
            <a:pPr lvl="0">
              <a:defRPr/>
            </a:pPr>
            <a:r>
              <a:rPr lang="ko-KR" altLang="en-US"/>
              <a:t>1. 상품권 가맹점()은 번호(), 업종() 상호명(), 도로명주소(), 법정동</a:t>
            </a:r>
            <a:r>
              <a:rPr lang="en-US" altLang="ko-KR"/>
              <a:t>(),</a:t>
            </a:r>
            <a:r>
              <a:rPr lang="ko-KR" altLang="en-US"/>
              <a:t> 행정동</a:t>
            </a:r>
            <a:r>
              <a:rPr lang="en-US" altLang="ko-KR"/>
              <a:t>(),</a:t>
            </a:r>
            <a:r>
              <a:rPr lang="ko-KR" altLang="en-US"/>
              <a:t> 전화번호()를 가진다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2. 군산시 상가정보()는 번호(), 업종</a:t>
            </a:r>
            <a:r>
              <a:rPr lang="en-US" altLang="ko-KR"/>
              <a:t>(),</a:t>
            </a:r>
            <a:r>
              <a:rPr lang="ko-KR" altLang="en-US"/>
              <a:t> 상호명(), 도로명주소(), 법정동</a:t>
            </a:r>
            <a:r>
              <a:rPr lang="en-US" altLang="ko-KR"/>
              <a:t>(),</a:t>
            </a:r>
            <a:r>
              <a:rPr lang="ko-KR" altLang="en-US"/>
              <a:t> 행정동</a:t>
            </a:r>
            <a:r>
              <a:rPr lang="en-US" altLang="ko-KR"/>
              <a:t>()</a:t>
            </a:r>
            <a:r>
              <a:rPr lang="ko-KR" altLang="en-US"/>
              <a:t> 전화번호()를 가진다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3. 군산시 상가정보</a:t>
            </a:r>
            <a:r>
              <a:rPr lang="en-US" altLang="ko-KR"/>
              <a:t>()</a:t>
            </a:r>
            <a:r>
              <a:rPr lang="ko-KR" altLang="en-US"/>
              <a:t>와 상품권 가맹점</a:t>
            </a:r>
            <a:r>
              <a:rPr lang="en-US" altLang="ko-KR"/>
              <a:t>()</a:t>
            </a:r>
            <a:r>
              <a:rPr lang="ko-KR" altLang="en-US"/>
              <a:t>의 전화번호는 </a:t>
            </a:r>
            <a:r>
              <a:rPr lang="en-US" altLang="ko-KR"/>
              <a:t>NULL</a:t>
            </a:r>
            <a:r>
              <a:rPr lang="ko-KR" altLang="en-US"/>
              <a:t> 값이 허용된다</a:t>
            </a:r>
            <a:r>
              <a:rPr lang="en-US" altLang="ko-KR"/>
              <a:t>.</a:t>
            </a:r>
            <a:endParaRPr lang="en-US" altLang="ko-KR"/>
          </a:p>
          <a:p>
            <a:pPr lvl="0">
              <a:defRPr/>
            </a:pPr>
            <a:r>
              <a:rPr lang="ko-KR" altLang="en-US"/>
              <a:t>4. 군산시 상호리스트 중 상품권 가맹점 리스트()에 소속될 수 있는데, 이때 각 업종별로 가맹점비율()이 기록된다.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5. 군산시 상가정보에는 업종()이 무엇인지 </a:t>
            </a:r>
            <a:r>
              <a:rPr lang="ko-KR" altLang="en-US">
                <a:latin typeface="나눔고딕"/>
                <a:ea typeface="나눔고딕"/>
                <a:cs typeface="+mn-cs"/>
              </a:rPr>
              <a:t>소매업</a:t>
            </a:r>
            <a:r>
              <a:rPr lang="en-US" altLang="ko-KR">
                <a:latin typeface="나눔고딕"/>
                <a:ea typeface="나눔고딕"/>
                <a:cs typeface="+mn-cs"/>
              </a:rPr>
              <a:t>,</a:t>
            </a:r>
            <a:r>
              <a:rPr lang="ko-KR" altLang="en-US">
                <a:latin typeface="나눔고딕"/>
                <a:ea typeface="나눔고딕"/>
                <a:cs typeface="+mn-cs"/>
              </a:rPr>
              <a:t> 보건업</a:t>
            </a:r>
            <a:r>
              <a:rPr lang="en-US" altLang="ko-KR">
                <a:latin typeface="나눔고딕"/>
                <a:ea typeface="나눔고딕"/>
                <a:cs typeface="+mn-cs"/>
              </a:rPr>
              <a:t>,</a:t>
            </a:r>
            <a:r>
              <a:rPr lang="ko-KR" altLang="en-US">
                <a:latin typeface="나눔고딕"/>
                <a:ea typeface="나눔고딕"/>
                <a:cs typeface="+mn-cs"/>
              </a:rPr>
              <a:t> 숙박업 등으로만 </a:t>
            </a:r>
            <a:r>
              <a:rPr lang="ko-KR" altLang="en-US"/>
              <a:t>기록하게 되어있다.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6. 군산시 상가정보</a:t>
            </a:r>
            <a:r>
              <a:rPr lang="en-US" altLang="ko-KR"/>
              <a:t>()</a:t>
            </a:r>
            <a:r>
              <a:rPr lang="ko-KR" altLang="en-US"/>
              <a:t>와 상품권 가맹점</a:t>
            </a:r>
            <a:r>
              <a:rPr lang="en-US" altLang="ko-KR"/>
              <a:t>()</a:t>
            </a:r>
            <a:r>
              <a:rPr lang="ko-KR" altLang="en-US"/>
              <a:t>은 도로명주소</a:t>
            </a:r>
            <a:r>
              <a:rPr lang="en-US" altLang="ko-KR"/>
              <a:t>()</a:t>
            </a:r>
            <a:r>
              <a:rPr lang="ko-KR" altLang="en-US"/>
              <a:t>를 참고해 법정동을 참고한다</a:t>
            </a:r>
            <a:r>
              <a:rPr lang="en-US" altLang="ko-KR"/>
              <a:t>.</a:t>
            </a:r>
            <a:endParaRPr lang="en-US" altLang="ko-KR"/>
          </a:p>
          <a:p>
            <a:pPr lvl="0">
              <a:defRPr/>
            </a:pPr>
            <a:r>
              <a:rPr lang="en-US" altLang="ko-KR"/>
              <a:t>7.</a:t>
            </a:r>
            <a:r>
              <a:rPr lang="ko-KR" altLang="en-US"/>
              <a:t> 군산시 상가정보</a:t>
            </a:r>
            <a:r>
              <a:rPr lang="en-US" altLang="ko-KR"/>
              <a:t>()</a:t>
            </a:r>
            <a:r>
              <a:rPr lang="ko-KR" altLang="en-US"/>
              <a:t>와 상품권 가맹점</a:t>
            </a:r>
            <a:r>
              <a:rPr lang="en-US" altLang="ko-KR"/>
              <a:t>()</a:t>
            </a:r>
            <a:r>
              <a:rPr lang="ko-KR" altLang="en-US"/>
              <a:t>의 법정동</a:t>
            </a:r>
            <a:r>
              <a:rPr lang="en-US" altLang="ko-KR"/>
              <a:t>()</a:t>
            </a:r>
            <a:r>
              <a:rPr lang="ko-KR" altLang="en-US"/>
              <a:t>을 관할하는 행정동</a:t>
            </a:r>
            <a:r>
              <a:rPr lang="en-US" altLang="ko-KR"/>
              <a:t>()</a:t>
            </a:r>
            <a:r>
              <a:rPr lang="ko-KR" altLang="en-US"/>
              <a:t>을 기재한다</a:t>
            </a:r>
            <a:r>
              <a:rPr lang="en-US" altLang="ko-KR"/>
              <a:t>.</a:t>
            </a:r>
            <a:endParaRPr lang="en-US" altLang="ko-KR"/>
          </a:p>
        </p:txBody>
      </p:sp>
      <p:sp>
        <p:nvSpPr>
          <p:cNvPr id="6" name="가로 글상자 5"/>
          <p:cNvSpPr txBox="1"/>
          <p:nvPr/>
        </p:nvSpPr>
        <p:spPr>
          <a:xfrm>
            <a:off x="5562210" y="528797"/>
            <a:ext cx="6020187" cy="634682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en-US" altLang="ko-KR">
                <a:latin typeface="나눔고딕"/>
                <a:ea typeface="나눔고딕"/>
                <a:cs typeface="+mn-cs"/>
              </a:rPr>
              <a:t>-</a:t>
            </a:r>
            <a:r>
              <a:rPr lang="ko-KR" altLang="en-US">
                <a:latin typeface="나눔고딕"/>
                <a:ea typeface="나눔고딕"/>
                <a:cs typeface="+mn-cs"/>
              </a:rPr>
              <a:t> 데이터 열이름은 변동사항이 있을 수 있기에 기재하지 않음</a:t>
            </a:r>
            <a:r>
              <a:rPr lang="en-US" altLang="ko-KR">
                <a:latin typeface="나눔고딕"/>
                <a:ea typeface="나눔고딕"/>
                <a:cs typeface="+mn-cs"/>
              </a:rPr>
              <a:t>.</a:t>
            </a:r>
            <a:endParaRPr lang="en-US" altLang="ko-KR">
              <a:latin typeface="나눔고딕"/>
              <a:ea typeface="나눔고딕"/>
              <a:cs typeface="+mn-cs"/>
            </a:endParaRPr>
          </a:p>
          <a:p>
            <a:pPr lvl="0">
              <a:defRPr/>
            </a:pPr>
            <a:r>
              <a:rPr lang="en-US" altLang="ko-KR">
                <a:latin typeface="나눔고딕"/>
                <a:ea typeface="나눔고딕"/>
                <a:cs typeface="+mn-cs"/>
              </a:rPr>
              <a:t>-</a:t>
            </a:r>
            <a:r>
              <a:rPr lang="ko-KR" altLang="en-US">
                <a:latin typeface="나눔고딕"/>
                <a:ea typeface="나눔고딕"/>
                <a:cs typeface="+mn-cs"/>
              </a:rPr>
              <a:t> 데이터 모델 수정사항으로 요구사항 변동이 있을 수 있음</a:t>
            </a:r>
            <a:r>
              <a:rPr lang="en-US" altLang="ko-KR">
                <a:latin typeface="나눔고딕"/>
                <a:ea typeface="나눔고딕"/>
                <a:cs typeface="+mn-cs"/>
              </a:rPr>
              <a:t>.</a:t>
            </a:r>
            <a:endParaRPr lang="en-US" altLang="ko-KR">
              <a:latin typeface="나눔고딕"/>
              <a:ea typeface="나눔고딕"/>
              <a:cs typeface="+mn-cs"/>
            </a:endParaRPr>
          </a:p>
        </p:txBody>
      </p:sp>
      <p:sp>
        <p:nvSpPr>
          <p:cNvPr id="7" name="직사각형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>
              <a:defRPr/>
            </a:pPr>
            <a:fld id="{AD22CD3B-FDDF-4998-970C-76E6E0BEC65F}" type="slidenum">
              <a:rPr lang="en-US" altLang="en-US"/>
              <a:pPr lvl="0">
                <a:defRPr/>
              </a:pPr>
              <a:t>18</a:t>
            </a:fld>
            <a:endParaRPr lang="en-US" altLang="en-US"/>
          </a:p>
        </p:txBody>
      </p:sp>
      <p:sp>
        <p:nvSpPr>
          <p:cNvPr id="8" name="직사각형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>
              <a:defRPr/>
            </a:pPr>
            <a:r>
              <a:rPr lang="ko-KR" altLang="en-US"/>
              <a:t>DB(군산사랑상품권 가맹점)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6730224"/>
      </p:ext>
    </p:extLst>
  </p:cSld>
  <p:clrMapOvr>
    <a:masterClrMapping/>
  </p:clrMapOvr>
</p:sld>
</file>

<file path=ppt/slides/slide3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p>
            <a:pPr lvl="0">
              <a:defRPr/>
            </a:pPr>
            <a:r>
              <a:rPr lang="ko-KR" altLang="en-US"/>
              <a:t>데이터 모델링</a:t>
            </a:r>
            <a:endParaRPr lang="ko-KR" altLang="en-US"/>
          </a:p>
        </p:txBody>
      </p:sp>
      <p:sp>
        <p:nvSpPr>
          <p:cNvPr id="6" name="순서도: 판단 5"/>
          <p:cNvSpPr/>
          <p:nvPr/>
        </p:nvSpPr>
        <p:spPr>
          <a:xfrm>
            <a:off x="4961576" y="2151319"/>
            <a:ext cx="1915242" cy="1065161"/>
          </a:xfrm>
          <a:prstGeom prst="flowChartDecision">
            <a:avLst/>
          </a:prstGeom>
          <a:solidFill>
            <a:schemeClr val="lt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r>
              <a:rPr lang="ko-KR" altLang="en-US">
                <a:solidFill>
                  <a:schemeClr val="dk1"/>
                </a:solidFill>
                <a:latin typeface="나눔고딕"/>
                <a:ea typeface="나눔고딕"/>
                <a:cs typeface="+mn-cs"/>
              </a:rPr>
              <a:t>가맹점</a:t>
            </a:r>
            <a:endParaRPr lang="ko-KR" altLang="en-US">
              <a:solidFill>
                <a:schemeClr val="dk1"/>
              </a:solidFill>
              <a:latin typeface="나눔고딕"/>
              <a:ea typeface="나눔고딕"/>
              <a:cs typeface="+mn-cs"/>
            </a:endParaRPr>
          </a:p>
          <a:p>
            <a:pPr lvl="0" algn="ctr">
              <a:defRPr/>
            </a:pPr>
            <a:r>
              <a:rPr lang="ko-KR" altLang="en-US">
                <a:solidFill>
                  <a:schemeClr val="dk1"/>
                </a:solidFill>
                <a:latin typeface="나눔고딕"/>
                <a:ea typeface="나눔고딕"/>
                <a:cs typeface="+mn-cs"/>
              </a:rPr>
              <a:t>여부</a:t>
            </a:r>
            <a:endParaRPr lang="ko-KR" altLang="en-US">
              <a:solidFill>
                <a:schemeClr val="dk1"/>
              </a:solidFill>
              <a:latin typeface="나눔고딕"/>
              <a:ea typeface="나눔고딕"/>
              <a:cs typeface="+mn-cs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575204" y="2279343"/>
            <a:ext cx="1362178" cy="809112"/>
          </a:xfrm>
          <a:prstGeom prst="rect">
            <a:avLst/>
          </a:prstGeom>
          <a:solidFill>
            <a:schemeClr val="lt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r>
              <a:rPr lang="ko-KR" altLang="en-US">
                <a:solidFill>
                  <a:schemeClr val="dk1"/>
                </a:solidFill>
                <a:latin typeface="나눔고딕"/>
                <a:ea typeface="나눔고딕"/>
                <a:cs typeface="+mn-cs"/>
              </a:rPr>
              <a:t>가맹점</a:t>
            </a:r>
            <a:endParaRPr lang="ko-KR" altLang="en-US">
              <a:solidFill>
                <a:schemeClr val="dk1"/>
              </a:solidFill>
              <a:latin typeface="나눔고딕"/>
              <a:ea typeface="나눔고딕"/>
              <a:cs typeface="+mn-cs"/>
            </a:endParaRPr>
          </a:p>
          <a:p>
            <a:pPr lvl="0" algn="ctr">
              <a:defRPr/>
            </a:pPr>
            <a:r>
              <a:rPr lang="ko-KR" altLang="en-US">
                <a:solidFill>
                  <a:schemeClr val="dk1"/>
                </a:solidFill>
                <a:latin typeface="나눔고딕"/>
                <a:ea typeface="나눔고딕"/>
                <a:cs typeface="+mn-cs"/>
              </a:rPr>
              <a:t>리스트</a:t>
            </a:r>
            <a:endParaRPr lang="ko-KR" altLang="en-US">
              <a:solidFill>
                <a:schemeClr val="dk1"/>
              </a:solidFill>
              <a:latin typeface="나눔고딕"/>
              <a:ea typeface="나눔고딕"/>
              <a:cs typeface="+mn-cs"/>
            </a:endParaRPr>
          </a:p>
        </p:txBody>
      </p:sp>
      <p:cxnSp>
        <p:nvCxnSpPr>
          <p:cNvPr id="8" name="선 7"/>
          <p:cNvCxnSpPr>
            <a:stCxn id="7" idx="3"/>
            <a:endCxn id="6" idx="1"/>
          </p:cNvCxnSpPr>
          <p:nvPr/>
        </p:nvCxnSpPr>
        <p:spPr>
          <a:xfrm>
            <a:off x="3937382" y="2683899"/>
            <a:ext cx="1024194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8145996" y="2256862"/>
            <a:ext cx="1454355" cy="854074"/>
          </a:xfrm>
          <a:prstGeom prst="rect">
            <a:avLst/>
          </a:prstGeom>
          <a:solidFill>
            <a:schemeClr val="lt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r>
              <a:rPr lang="ko-KR" altLang="en-US">
                <a:solidFill>
                  <a:schemeClr val="dk1"/>
                </a:solidFill>
                <a:latin typeface="나눔고딕"/>
                <a:ea typeface="나눔고딕"/>
                <a:cs typeface="+mn-cs"/>
              </a:rPr>
              <a:t>상가정보</a:t>
            </a:r>
            <a:endParaRPr lang="ko-KR" altLang="en-US">
              <a:solidFill>
                <a:schemeClr val="dk1"/>
              </a:solidFill>
              <a:latin typeface="나눔고딕"/>
              <a:ea typeface="나눔고딕"/>
              <a:cs typeface="+mn-cs"/>
            </a:endParaRPr>
          </a:p>
        </p:txBody>
      </p:sp>
      <p:cxnSp>
        <p:nvCxnSpPr>
          <p:cNvPr id="10" name="선 9"/>
          <p:cNvCxnSpPr>
            <a:stCxn id="6" idx="3"/>
            <a:endCxn id="9" idx="1"/>
          </p:cNvCxnSpPr>
          <p:nvPr/>
        </p:nvCxnSpPr>
        <p:spPr>
          <a:xfrm flipV="1">
            <a:off x="6876818" y="2683899"/>
            <a:ext cx="1269178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타원 12"/>
          <p:cNvSpPr/>
          <p:nvPr/>
        </p:nvSpPr>
        <p:spPr>
          <a:xfrm>
            <a:off x="1009007" y="3769545"/>
            <a:ext cx="818433" cy="686209"/>
          </a:xfrm>
          <a:prstGeom prst="ellipse">
            <a:avLst/>
          </a:prstGeom>
          <a:solidFill>
            <a:schemeClr val="lt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r>
              <a:rPr lang="ko-KR" altLang="en-US">
                <a:solidFill>
                  <a:schemeClr val="dk1"/>
                </a:solidFill>
                <a:latin typeface="나눔고딕"/>
                <a:ea typeface="나눔고딕"/>
                <a:cs typeface="+mn-cs"/>
              </a:rPr>
              <a:t>업종</a:t>
            </a:r>
            <a:endParaRPr lang="ko-KR" altLang="en-US">
              <a:solidFill>
                <a:schemeClr val="dk1"/>
              </a:solidFill>
              <a:latin typeface="나눔고딕"/>
              <a:ea typeface="나눔고딕"/>
              <a:cs typeface="+mn-cs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827440" y="3769545"/>
            <a:ext cx="818433" cy="686209"/>
          </a:xfrm>
          <a:prstGeom prst="ellipse">
            <a:avLst/>
          </a:prstGeom>
          <a:solidFill>
            <a:schemeClr val="lt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r>
              <a:rPr lang="ko-KR" altLang="en-US">
                <a:solidFill>
                  <a:schemeClr val="dk1"/>
                </a:solidFill>
                <a:latin typeface="나눔고딕"/>
                <a:ea typeface="나눔고딕"/>
                <a:cs typeface="+mn-cs"/>
              </a:rPr>
              <a:t>상호</a:t>
            </a:r>
            <a:endParaRPr lang="ko-KR" altLang="en-US">
              <a:solidFill>
                <a:schemeClr val="dk1"/>
              </a:solidFill>
              <a:latin typeface="나눔고딕"/>
              <a:ea typeface="나눔고딕"/>
              <a:cs typeface="+mn-cs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2645874" y="3769545"/>
            <a:ext cx="818433" cy="686209"/>
          </a:xfrm>
          <a:prstGeom prst="ellipse">
            <a:avLst/>
          </a:prstGeom>
          <a:solidFill>
            <a:schemeClr val="lt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r>
              <a:rPr lang="ko-KR" altLang="en-US" sz="1500">
                <a:solidFill>
                  <a:schemeClr val="dk1"/>
                </a:solidFill>
                <a:latin typeface="나눔고딕"/>
                <a:ea typeface="나눔고딕"/>
                <a:cs typeface="+mn-cs"/>
              </a:rPr>
              <a:t>도로명</a:t>
            </a:r>
            <a:endParaRPr lang="ko-KR" altLang="en-US" sz="1500">
              <a:solidFill>
                <a:schemeClr val="dk1"/>
              </a:solidFill>
              <a:latin typeface="나눔고딕"/>
              <a:ea typeface="나눔고딕"/>
              <a:cs typeface="+mn-cs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3464308" y="3769545"/>
            <a:ext cx="818433" cy="686209"/>
          </a:xfrm>
          <a:prstGeom prst="ellipse">
            <a:avLst/>
          </a:prstGeom>
          <a:solidFill>
            <a:schemeClr val="lt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r>
              <a:rPr lang="ko-KR" altLang="en-US" sz="1600">
                <a:solidFill>
                  <a:schemeClr val="dk1"/>
                </a:solidFill>
                <a:latin typeface="나눔고딕"/>
                <a:ea typeface="나눔고딕"/>
                <a:cs typeface="+mn-cs"/>
              </a:rPr>
              <a:t>법정동</a:t>
            </a:r>
            <a:endParaRPr lang="ko-KR" altLang="en-US" sz="1600">
              <a:solidFill>
                <a:schemeClr val="dk1"/>
              </a:solidFill>
              <a:latin typeface="나눔고딕"/>
              <a:ea typeface="나눔고딕"/>
              <a:cs typeface="+mn-cs"/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4282741" y="3769545"/>
            <a:ext cx="818433" cy="686209"/>
          </a:xfrm>
          <a:prstGeom prst="ellipse">
            <a:avLst/>
          </a:prstGeom>
          <a:solidFill>
            <a:schemeClr val="lt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r>
              <a:rPr lang="ko-KR" altLang="en-US" sz="1600">
                <a:solidFill>
                  <a:schemeClr val="dk1"/>
                </a:solidFill>
                <a:latin typeface="나눔고딕"/>
                <a:ea typeface="나눔고딕"/>
                <a:cs typeface="+mn-cs"/>
              </a:rPr>
              <a:t>행정동</a:t>
            </a:r>
            <a:endParaRPr lang="ko-KR" altLang="en-US" sz="1600">
              <a:solidFill>
                <a:schemeClr val="dk1"/>
              </a:solidFill>
              <a:latin typeface="나눔고딕"/>
              <a:ea typeface="나눔고딕"/>
              <a:cs typeface="+mn-cs"/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5101175" y="3769545"/>
            <a:ext cx="818433" cy="686209"/>
          </a:xfrm>
          <a:prstGeom prst="ellipse">
            <a:avLst/>
          </a:prstGeom>
          <a:solidFill>
            <a:schemeClr val="lt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r>
              <a:rPr lang="ko-KR" altLang="en-US" sz="1600">
                <a:solidFill>
                  <a:schemeClr val="dk1"/>
                </a:solidFill>
                <a:latin typeface="나눔고딕"/>
                <a:ea typeface="나눔고딕"/>
                <a:cs typeface="+mn-cs"/>
              </a:rPr>
              <a:t>전화번호</a:t>
            </a:r>
            <a:endParaRPr lang="ko-KR" altLang="en-US" sz="1600">
              <a:solidFill>
                <a:schemeClr val="dk1"/>
              </a:solidFill>
              <a:latin typeface="나눔고딕"/>
              <a:ea typeface="나눔고딕"/>
              <a:cs typeface="+mn-cs"/>
            </a:endParaRPr>
          </a:p>
        </p:txBody>
      </p:sp>
      <p:cxnSp>
        <p:nvCxnSpPr>
          <p:cNvPr id="21" name="선 20"/>
          <p:cNvCxnSpPr>
            <a:stCxn id="13" idx="0"/>
            <a:endCxn id="7" idx="2"/>
          </p:cNvCxnSpPr>
          <p:nvPr/>
        </p:nvCxnSpPr>
        <p:spPr>
          <a:xfrm flipV="1">
            <a:off x="1418223" y="3088455"/>
            <a:ext cx="1838069" cy="681090"/>
          </a:xfrm>
          <a:prstGeom prst="line">
            <a:avLst/>
          </a:prstGeom>
          <a:noFill/>
          <a:ln w="12700" cap="flat" cmpd="sng" algn="ctr">
            <a:solidFill>
              <a:srgbClr val="000000">
                <a:alpha val="100000"/>
              </a:srgbClr>
            </a:solidFill>
            <a:prstDash val="solid"/>
          </a:ln>
        </p:spPr>
      </p:cxnSp>
      <p:cxnSp>
        <p:nvCxnSpPr>
          <p:cNvPr id="22" name="선 21"/>
          <p:cNvCxnSpPr>
            <a:stCxn id="14" idx="0"/>
            <a:endCxn id="7" idx="2"/>
          </p:cNvCxnSpPr>
          <p:nvPr/>
        </p:nvCxnSpPr>
        <p:spPr>
          <a:xfrm flipV="1">
            <a:off x="2236656" y="3088455"/>
            <a:ext cx="1019636" cy="681090"/>
          </a:xfrm>
          <a:prstGeom prst="line">
            <a:avLst/>
          </a:prstGeom>
          <a:noFill/>
          <a:ln w="12700" cap="flat" cmpd="sng" algn="ctr">
            <a:solidFill>
              <a:srgbClr val="000000">
                <a:alpha val="100000"/>
              </a:srgbClr>
            </a:solidFill>
            <a:prstDash val="solid"/>
          </a:ln>
        </p:spPr>
      </p:cxnSp>
      <p:cxnSp>
        <p:nvCxnSpPr>
          <p:cNvPr id="23" name="선 22"/>
          <p:cNvCxnSpPr>
            <a:stCxn id="15" idx="0"/>
            <a:endCxn id="7" idx="2"/>
          </p:cNvCxnSpPr>
          <p:nvPr/>
        </p:nvCxnSpPr>
        <p:spPr>
          <a:xfrm rot="5400000" flipH="1" flipV="1">
            <a:off x="2815146" y="3328398"/>
            <a:ext cx="681090" cy="201202"/>
          </a:xfrm>
          <a:prstGeom prst="line">
            <a:avLst/>
          </a:prstGeom>
          <a:noFill/>
          <a:ln w="12700" cap="flat" cmpd="sng" algn="ctr">
            <a:solidFill>
              <a:srgbClr val="000000">
                <a:alpha val="100000"/>
              </a:srgbClr>
            </a:solidFill>
            <a:prstDash val="solid"/>
          </a:ln>
        </p:spPr>
      </p:cxnSp>
      <p:cxnSp>
        <p:nvCxnSpPr>
          <p:cNvPr id="24" name="선 23"/>
          <p:cNvCxnSpPr>
            <a:stCxn id="16" idx="0"/>
            <a:endCxn id="7" idx="2"/>
          </p:cNvCxnSpPr>
          <p:nvPr/>
        </p:nvCxnSpPr>
        <p:spPr>
          <a:xfrm rot="16200000" flipV="1">
            <a:off x="3224363" y="3120384"/>
            <a:ext cx="681090" cy="617231"/>
          </a:xfrm>
          <a:prstGeom prst="line">
            <a:avLst/>
          </a:prstGeom>
          <a:noFill/>
          <a:ln w="12700" cap="flat" cmpd="sng" algn="ctr">
            <a:solidFill>
              <a:srgbClr val="000000">
                <a:alpha val="100000"/>
              </a:srgbClr>
            </a:solidFill>
            <a:prstDash val="solid"/>
          </a:ln>
        </p:spPr>
      </p:cxnSp>
      <p:cxnSp>
        <p:nvCxnSpPr>
          <p:cNvPr id="25" name="선 24"/>
          <p:cNvCxnSpPr>
            <a:stCxn id="17" idx="0"/>
            <a:endCxn id="7" idx="2"/>
          </p:cNvCxnSpPr>
          <p:nvPr/>
        </p:nvCxnSpPr>
        <p:spPr>
          <a:xfrm rot="10800000">
            <a:off x="3256293" y="3088455"/>
            <a:ext cx="1435664" cy="681090"/>
          </a:xfrm>
          <a:prstGeom prst="line">
            <a:avLst/>
          </a:prstGeom>
          <a:noFill/>
          <a:ln w="12700" cap="flat" cmpd="sng" algn="ctr">
            <a:solidFill>
              <a:srgbClr val="000000">
                <a:alpha val="100000"/>
              </a:srgbClr>
            </a:solidFill>
            <a:prstDash val="solid"/>
          </a:ln>
        </p:spPr>
      </p:cxnSp>
      <p:cxnSp>
        <p:nvCxnSpPr>
          <p:cNvPr id="26" name="선 25"/>
          <p:cNvCxnSpPr>
            <a:stCxn id="18" idx="0"/>
            <a:endCxn id="7" idx="2"/>
          </p:cNvCxnSpPr>
          <p:nvPr/>
        </p:nvCxnSpPr>
        <p:spPr>
          <a:xfrm rot="10800000">
            <a:off x="3256293" y="3088455"/>
            <a:ext cx="2254098" cy="681090"/>
          </a:xfrm>
          <a:prstGeom prst="line">
            <a:avLst/>
          </a:prstGeom>
          <a:noFill/>
          <a:ln w="12700" cap="flat" cmpd="sng" algn="ctr">
            <a:solidFill>
              <a:srgbClr val="000000">
                <a:alpha val="100000"/>
              </a:srgbClr>
            </a:solidFill>
            <a:prstDash val="solid"/>
          </a:ln>
        </p:spPr>
      </p:cxnSp>
      <p:sp>
        <p:nvSpPr>
          <p:cNvPr id="28" name="타원 27"/>
          <p:cNvSpPr/>
          <p:nvPr/>
        </p:nvSpPr>
        <p:spPr>
          <a:xfrm>
            <a:off x="7645525" y="3769545"/>
            <a:ext cx="818433" cy="686209"/>
          </a:xfrm>
          <a:prstGeom prst="ellipse">
            <a:avLst/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ctr"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나눔고딕"/>
                <a:ea typeface="나눔고딕"/>
                <a:cs typeface="+mn-cs"/>
              </a:rPr>
              <a:t>상호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나눔고딕"/>
              <a:ea typeface="나눔고딕"/>
              <a:cs typeface="+mn-cs"/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8463958" y="3769545"/>
            <a:ext cx="818433" cy="686209"/>
          </a:xfrm>
          <a:prstGeom prst="ellipse">
            <a:avLst/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ctr"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나눔고딕"/>
                <a:ea typeface="나눔고딕"/>
                <a:cs typeface="+mn-cs"/>
              </a:rPr>
              <a:t>도로명</a:t>
            </a:r>
            <a:endPara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<a:solidFill>
                <a:srgbClr val="000000"/>
              </a:solidFill>
              <a:latin typeface="나눔고딕"/>
              <a:ea typeface="나눔고딕"/>
              <a:cs typeface="+mn-cs"/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9341565" y="3769545"/>
            <a:ext cx="818433" cy="686209"/>
          </a:xfrm>
          <a:prstGeom prst="ellipse">
            <a:avLst/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ctr"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나눔고딕"/>
                <a:ea typeface="나눔고딕"/>
                <a:cs typeface="+mn-cs"/>
              </a:rPr>
              <a:t>행정동</a:t>
            </a:r>
            <a:endPara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<a:solidFill>
                <a:srgbClr val="000000"/>
              </a:solidFill>
              <a:latin typeface="나눔고딕"/>
              <a:ea typeface="나눔고딕"/>
              <a:cs typeface="+mn-cs"/>
            </a:endParaRPr>
          </a:p>
        </p:txBody>
      </p:sp>
      <p:cxnSp>
        <p:nvCxnSpPr>
          <p:cNvPr id="34" name="선 33"/>
          <p:cNvCxnSpPr>
            <a:stCxn id="28" idx="0"/>
          </p:cNvCxnSpPr>
          <p:nvPr/>
        </p:nvCxnSpPr>
        <p:spPr>
          <a:xfrm flipV="1">
            <a:off x="8054742" y="3088456"/>
            <a:ext cx="827776" cy="681089"/>
          </a:xfrm>
          <a:prstGeom prst="line">
            <a:avLst/>
          </a:prstGeom>
          <a:noFill/>
          <a:ln w="12700" cap="flat" cmpd="sng" algn="ctr">
            <a:solidFill>
              <a:srgbClr val="000000">
                <a:alpha val="100000"/>
              </a:srgbClr>
            </a:solidFill>
            <a:prstDash val="solid"/>
          </a:ln>
        </p:spPr>
      </p:cxnSp>
      <p:cxnSp>
        <p:nvCxnSpPr>
          <p:cNvPr id="35" name="선 34"/>
          <p:cNvCxnSpPr>
            <a:stCxn id="29" idx="0"/>
          </p:cNvCxnSpPr>
          <p:nvPr/>
        </p:nvCxnSpPr>
        <p:spPr>
          <a:xfrm rot="5400000" flipH="1" flipV="1">
            <a:off x="8537302" y="3424328"/>
            <a:ext cx="681088" cy="9344"/>
          </a:xfrm>
          <a:prstGeom prst="line">
            <a:avLst/>
          </a:prstGeom>
          <a:noFill/>
          <a:ln w="12700" cap="flat" cmpd="sng" algn="ctr">
            <a:solidFill>
              <a:srgbClr val="000000">
                <a:alpha val="100000"/>
              </a:srgbClr>
            </a:solidFill>
            <a:prstDash val="solid"/>
          </a:ln>
        </p:spPr>
      </p:cxnSp>
      <p:cxnSp>
        <p:nvCxnSpPr>
          <p:cNvPr id="37" name="선 36"/>
          <p:cNvCxnSpPr>
            <a:stCxn id="31" idx="0"/>
          </p:cNvCxnSpPr>
          <p:nvPr/>
        </p:nvCxnSpPr>
        <p:spPr>
          <a:xfrm rot="10800000">
            <a:off x="8882518" y="3088455"/>
            <a:ext cx="868264" cy="681089"/>
          </a:xfrm>
          <a:prstGeom prst="line">
            <a:avLst/>
          </a:prstGeom>
          <a:noFill/>
          <a:ln w="12700" cap="flat" cmpd="sng" algn="ctr">
            <a:solidFill>
              <a:srgbClr val="000000">
                <a:alpha val="100000"/>
              </a:srgbClr>
            </a:solidFill>
            <a:prstDash val="solid"/>
          </a:ln>
        </p:spPr>
      </p:cxnSp>
      <p:sp>
        <p:nvSpPr>
          <p:cNvPr id="39" name="가로 글상자 38"/>
          <p:cNvSpPr txBox="1"/>
          <p:nvPr/>
        </p:nvSpPr>
        <p:spPr>
          <a:xfrm>
            <a:off x="4000110" y="2279343"/>
            <a:ext cx="732538" cy="361992"/>
          </a:xfrm>
          <a:prstGeom prst="rect">
            <a:avLst/>
          </a:prstGeom>
        </p:spPr>
        <p:txBody>
          <a:bodyPr wrap="none">
            <a:spAutoFit/>
          </a:bodyPr>
          <a:p>
            <a:pPr lvl="0">
              <a:defRPr/>
            </a:pPr>
            <a:r>
              <a:rPr lang="en-US" altLang="ko-KR">
                <a:latin typeface="나눔고딕"/>
                <a:ea typeface="나눔고딕"/>
                <a:cs typeface="+mn-cs"/>
              </a:rPr>
              <a:t>(1.1)</a:t>
            </a:r>
            <a:endParaRPr lang="en-US" altLang="ko-KR">
              <a:latin typeface="나눔고딕"/>
              <a:ea typeface="나눔고딕"/>
              <a:cs typeface="+mn-cs"/>
            </a:endParaRPr>
          </a:p>
        </p:txBody>
      </p:sp>
      <p:sp>
        <p:nvSpPr>
          <p:cNvPr id="40" name="가로 글상자 39"/>
          <p:cNvSpPr txBox="1"/>
          <p:nvPr/>
        </p:nvSpPr>
        <p:spPr>
          <a:xfrm>
            <a:off x="7282604" y="2269818"/>
            <a:ext cx="785655" cy="361992"/>
          </a:xfrm>
          <a:prstGeom prst="rect">
            <a:avLst/>
          </a:prstGeom>
        </p:spPr>
        <p:txBody>
          <a:bodyPr wrap="none">
            <a:spAutoFit/>
          </a:bodyPr>
          <a:p>
            <a:pPr lvl="0">
              <a:defRPr/>
            </a:pPr>
            <a:r>
              <a:rPr lang="en-US" altLang="ko-KR">
                <a:latin typeface="나눔고딕"/>
                <a:ea typeface="나눔고딕"/>
                <a:cs typeface="+mn-cs"/>
              </a:rPr>
              <a:t>(1,</a:t>
            </a:r>
            <a:r>
              <a:rPr lang="ko-KR" altLang="en-US">
                <a:latin typeface="나눔고딕"/>
                <a:ea typeface="나눔고딕"/>
                <a:cs typeface="+mn-cs"/>
              </a:rPr>
              <a:t> </a:t>
            </a:r>
            <a:r>
              <a:rPr lang="en-US" altLang="ko-KR">
                <a:latin typeface="나눔고딕"/>
                <a:ea typeface="나눔고딕"/>
                <a:cs typeface="+mn-cs"/>
              </a:rPr>
              <a:t>0)</a:t>
            </a:r>
            <a:endParaRPr lang="en-US" altLang="ko-KR">
              <a:latin typeface="나눔고딕"/>
              <a:ea typeface="나눔고딕"/>
              <a:cs typeface="+mn-cs"/>
            </a:endParaRPr>
          </a:p>
        </p:txBody>
      </p:sp>
      <p:sp>
        <p:nvSpPr>
          <p:cNvPr id="41" name="직사각형 40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>
              <a:defRPr/>
            </a:pPr>
            <a:fld id="{AD22CD3B-FDDF-4998-970C-76E6E0BEC65F}" type="slidenum">
              <a:rPr lang="en-US" altLang="en-US"/>
              <a:pPr lvl="0">
                <a:defRPr/>
              </a:pPr>
              <a:t>19</a:t>
            </a:fld>
            <a:endParaRPr lang="en-US" altLang="en-US"/>
          </a:p>
        </p:txBody>
      </p:sp>
      <p:sp>
        <p:nvSpPr>
          <p:cNvPr id="42" name="직사각형 41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>
              <a:defRPr/>
            </a:pPr>
            <a:r>
              <a:rPr lang="ko-KR" altLang="en-US"/>
              <a:t>DB(군산사랑상품권 가맹점)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3977062"/>
      </p:ext>
    </p:extLst>
  </p:cSld>
  <p:clrMapOvr>
    <a:masterClrMapping/>
  </p:clrMapOvr>
</p:sld>
</file>

<file path=ppt/slides/slide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p>
            <a:pPr lvl="0">
              <a:defRPr/>
            </a:pPr>
            <a:r>
              <a:rPr lang="ko-KR" altLang="en-US"/>
              <a:t>데이터 모델링</a:t>
            </a:r>
            <a:endParaRPr lang="ko-KR" altLang="en-US"/>
          </a:p>
        </p:txBody>
      </p:sp>
      <p:sp>
        <p:nvSpPr>
          <p:cNvPr id="6" name="순서도: 판단 5"/>
          <p:cNvSpPr/>
          <p:nvPr/>
        </p:nvSpPr>
        <p:spPr>
          <a:xfrm>
            <a:off x="4549468" y="2184604"/>
            <a:ext cx="1915242" cy="1065161"/>
          </a:xfrm>
          <a:prstGeom prst="flowChartDecision">
            <a:avLst/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ctr"/>
          <a:p>
            <a:pPr marL="0" lvl="0" indent="0" algn="ctr" defTabSz="232257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나눔고딕"/>
                <a:ea typeface="나눔고딕"/>
                <a:cs typeface="+mn-cs"/>
              </a:rPr>
              <a:t>업종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나눔고딕"/>
              <a:ea typeface="나눔고딕"/>
              <a:cs typeface="+mn-cs"/>
            </a:endParaRPr>
          </a:p>
          <a:p>
            <a:pPr marL="0" lvl="0" indent="0" algn="ctr" defTabSz="232257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나눔고딕"/>
                <a:ea typeface="나눔고딕"/>
                <a:cs typeface="+mn-cs"/>
              </a:rPr>
              <a:t>비율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나눔고딕"/>
              <a:ea typeface="나눔고딕"/>
              <a:cs typeface="+mn-cs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163096" y="2312628"/>
            <a:ext cx="1362178" cy="809112"/>
          </a:xfrm>
          <a:prstGeom prst="rect">
            <a:avLst/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ctr"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나눔고딕"/>
                <a:ea typeface="나눔고딕"/>
                <a:cs typeface="+mn-cs"/>
              </a:rPr>
              <a:t>가맹점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나눔고딕"/>
              <a:ea typeface="나눔고딕"/>
              <a:cs typeface="+mn-cs"/>
            </a:endParaRP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나눔고딕"/>
                <a:ea typeface="나눔고딕"/>
                <a:cs typeface="+mn-cs"/>
              </a:rPr>
              <a:t>리스트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나눔고딕"/>
              <a:ea typeface="나눔고딕"/>
              <a:cs typeface="+mn-cs"/>
            </a:endParaRPr>
          </a:p>
        </p:txBody>
      </p:sp>
      <p:cxnSp>
        <p:nvCxnSpPr>
          <p:cNvPr id="8" name="선 7"/>
          <p:cNvCxnSpPr>
            <a:stCxn id="7" idx="3"/>
            <a:endCxn id="6" idx="1"/>
          </p:cNvCxnSpPr>
          <p:nvPr/>
        </p:nvCxnSpPr>
        <p:spPr>
          <a:xfrm>
            <a:off x="3525274" y="2717185"/>
            <a:ext cx="1024194" cy="0"/>
          </a:xfrm>
          <a:prstGeom prst="line">
            <a:avLst/>
          </a:prstGeom>
          <a:noFill/>
          <a:ln w="12700" cap="flat" cmpd="sng" algn="ctr">
            <a:solidFill>
              <a:srgbClr val="000000">
                <a:alpha val="100000"/>
              </a:srgbClr>
            </a:solidFill>
            <a:prstDash val="solid"/>
          </a:ln>
        </p:spPr>
      </p:cxnSp>
      <p:sp>
        <p:nvSpPr>
          <p:cNvPr id="9" name="직사각형 8"/>
          <p:cNvSpPr/>
          <p:nvPr/>
        </p:nvSpPr>
        <p:spPr>
          <a:xfrm>
            <a:off x="7733888" y="2290147"/>
            <a:ext cx="1454355" cy="854074"/>
          </a:xfrm>
          <a:prstGeom prst="rect">
            <a:avLst/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ctr"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나눔고딕"/>
                <a:ea typeface="나눔고딕"/>
                <a:cs typeface="+mn-cs"/>
              </a:rPr>
              <a:t>상가정보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나눔고딕"/>
              <a:ea typeface="나눔고딕"/>
              <a:cs typeface="+mn-cs"/>
            </a:endParaRPr>
          </a:p>
        </p:txBody>
      </p:sp>
      <p:cxnSp>
        <p:nvCxnSpPr>
          <p:cNvPr id="10" name="선 9"/>
          <p:cNvCxnSpPr>
            <a:stCxn id="6" idx="3"/>
            <a:endCxn id="9" idx="1"/>
          </p:cNvCxnSpPr>
          <p:nvPr/>
        </p:nvCxnSpPr>
        <p:spPr>
          <a:xfrm>
            <a:off x="6464710" y="2717185"/>
            <a:ext cx="1269178" cy="0"/>
          </a:xfrm>
          <a:prstGeom prst="line">
            <a:avLst/>
          </a:prstGeom>
          <a:noFill/>
          <a:ln w="12700" cap="flat" cmpd="sng" algn="ctr">
            <a:solidFill>
              <a:srgbClr val="000000">
                <a:alpha val="100000"/>
              </a:srgbClr>
            </a:solidFill>
            <a:prstDash val="solid"/>
          </a:ln>
        </p:spPr>
      </p:cxnSp>
      <p:sp>
        <p:nvSpPr>
          <p:cNvPr id="11" name="직사각형 10"/>
          <p:cNvSpPr/>
          <p:nvPr/>
        </p:nvSpPr>
        <p:spPr>
          <a:xfrm>
            <a:off x="1210597" y="3720895"/>
            <a:ext cx="9227984" cy="1259758"/>
          </a:xfrm>
          <a:prstGeom prst="rect">
            <a:avLst/>
          </a:prstGeom>
          <a:solidFill>
            <a:schemeClr val="lt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>
              <a:defRPr/>
            </a:pPr>
            <a:r>
              <a:rPr lang="ko-KR" altLang="en-US">
                <a:solidFill>
                  <a:schemeClr val="dk1"/>
                </a:solidFill>
                <a:latin typeface="나눔고딕"/>
                <a:ea typeface="나눔고딕"/>
                <a:cs typeface="+mn-cs"/>
              </a:rPr>
              <a:t>가맹점 리스트 </a:t>
            </a:r>
            <a:r>
              <a:rPr lang="en-US" altLang="ko-KR">
                <a:solidFill>
                  <a:schemeClr val="dk1"/>
                </a:solidFill>
                <a:latin typeface="나눔고딕"/>
                <a:ea typeface="나눔고딕"/>
                <a:cs typeface="+mn-cs"/>
              </a:rPr>
              <a:t>(</a:t>
            </a:r>
            <a:r>
              <a:rPr lang="ko-KR" altLang="en-US" u="sng">
                <a:solidFill>
                  <a:schemeClr val="dk1"/>
                </a:solidFill>
                <a:latin typeface="나눔고딕"/>
                <a:ea typeface="나눔고딕"/>
                <a:cs typeface="+mn-cs"/>
              </a:rPr>
              <a:t>가맹점</a:t>
            </a:r>
            <a:r>
              <a:rPr lang="ko-KR" altLang="en-US" u="sng">
                <a:solidFill>
                  <a:schemeClr val="tx1"/>
                </a:solidFill>
                <a:latin typeface="나눔고딕"/>
                <a:ea typeface="나눔고딕"/>
                <a:cs typeface="+mn-cs"/>
              </a:rPr>
              <a:t>번호</a:t>
            </a:r>
            <a:r>
              <a:rPr lang="ko-KR" altLang="en-US">
                <a:solidFill>
                  <a:schemeClr val="tx1"/>
                </a:solidFill>
                <a:latin typeface="나눔고딕"/>
                <a:ea typeface="나눔고딕"/>
                <a:cs typeface="+mn-cs"/>
              </a:rPr>
              <a:t>, 업종</a:t>
            </a:r>
            <a:r>
              <a:rPr lang="en-US" altLang="ko-KR">
                <a:solidFill>
                  <a:schemeClr val="tx1"/>
                </a:solidFill>
                <a:latin typeface="나눔고딕"/>
                <a:ea typeface="나눔고딕"/>
                <a:cs typeface="+mn-cs"/>
              </a:rPr>
              <a:t>,</a:t>
            </a:r>
            <a:r>
              <a:rPr lang="ko-KR" altLang="en-US">
                <a:solidFill>
                  <a:schemeClr val="tx1"/>
                </a:solidFill>
                <a:latin typeface="나눔고딕"/>
                <a:ea typeface="나눔고딕"/>
                <a:cs typeface="+mn-cs"/>
              </a:rPr>
              <a:t> 상호명, 도로명주소, 법정동</a:t>
            </a:r>
            <a:r>
              <a:rPr lang="en-US" altLang="ko-KR">
                <a:solidFill>
                  <a:schemeClr val="tx1"/>
                </a:solidFill>
                <a:latin typeface="나눔고딕"/>
                <a:ea typeface="나눔고딕"/>
                <a:cs typeface="+mn-cs"/>
              </a:rPr>
              <a:t>,</a:t>
            </a:r>
            <a:r>
              <a:rPr lang="ko-KR" altLang="en-US">
                <a:solidFill>
                  <a:schemeClr val="tx1"/>
                </a:solidFill>
                <a:latin typeface="나눔고딕"/>
                <a:ea typeface="나눔고딕"/>
                <a:cs typeface="+mn-cs"/>
              </a:rPr>
              <a:t> 행정동</a:t>
            </a:r>
            <a:r>
              <a:rPr lang="en-US" altLang="ko-KR">
                <a:solidFill>
                  <a:schemeClr val="tx1"/>
                </a:solidFill>
                <a:latin typeface="나눔고딕"/>
                <a:ea typeface="나눔고딕"/>
                <a:cs typeface="+mn-cs"/>
              </a:rPr>
              <a:t>,</a:t>
            </a:r>
            <a:r>
              <a:rPr lang="ko-KR" altLang="en-US">
                <a:solidFill>
                  <a:schemeClr val="tx1"/>
                </a:solidFill>
                <a:latin typeface="나눔고딕"/>
                <a:ea typeface="나눔고딕"/>
                <a:cs typeface="+mn-cs"/>
              </a:rPr>
              <a:t> 전화번호</a:t>
            </a:r>
            <a:r>
              <a:rPr lang="en-US" altLang="ko-KR">
                <a:solidFill>
                  <a:schemeClr val="tx1"/>
                </a:solidFill>
                <a:latin typeface="나눔고딕"/>
                <a:ea typeface="나눔고딕"/>
                <a:cs typeface="+mn-cs"/>
              </a:rPr>
              <a:t>)</a:t>
            </a:r>
            <a:endParaRPr lang="en-US" altLang="ko-KR">
              <a:solidFill>
                <a:schemeClr val="tx1"/>
              </a:solidFill>
              <a:latin typeface="나눔고딕"/>
              <a:ea typeface="나눔고딕"/>
              <a:cs typeface="+mn-cs"/>
            </a:endParaRPr>
          </a:p>
          <a:p>
            <a:pPr lvl="0">
              <a:defRPr/>
            </a:pPr>
            <a:r>
              <a:rPr lang="ko-KR" altLang="en-US">
                <a:solidFill>
                  <a:schemeClr val="tx1"/>
                </a:solidFill>
                <a:latin typeface="나눔고딕"/>
                <a:ea typeface="나눔고딕"/>
                <a:cs typeface="+mn-cs"/>
              </a:rPr>
              <a:t>상가정보 </a:t>
            </a:r>
            <a:r>
              <a:rPr lang="en-US" altLang="ko-KR">
                <a:solidFill>
                  <a:schemeClr val="tx1"/>
                </a:solidFill>
                <a:latin typeface="나눔고딕"/>
                <a:ea typeface="나눔고딕"/>
                <a:cs typeface="+mn-cs"/>
              </a:rPr>
              <a:t>(</a:t>
            </a:r>
            <a:r>
              <a:rPr lang="ko-KR" altLang="en-US" u="sng">
                <a:solidFill>
                  <a:schemeClr val="dk1"/>
                </a:solidFill>
                <a:latin typeface="나눔고딕"/>
                <a:ea typeface="나눔고딕"/>
                <a:cs typeface="+mn-cs"/>
              </a:rPr>
              <a:t>상가</a:t>
            </a:r>
            <a:r>
              <a:rPr lang="ko-KR" altLang="en-US" u="sng">
                <a:solidFill>
                  <a:schemeClr val="tx1"/>
                </a:solidFill>
                <a:latin typeface="나눔고딕"/>
                <a:ea typeface="나눔고딕"/>
                <a:cs typeface="+mn-cs"/>
              </a:rPr>
              <a:t>번호</a:t>
            </a:r>
            <a:r>
              <a:rPr lang="ko-KR" altLang="en-US">
                <a:solidFill>
                  <a:schemeClr val="tx1"/>
                </a:solidFill>
                <a:latin typeface="나눔고딕"/>
                <a:ea typeface="나눔고딕"/>
                <a:cs typeface="+mn-cs"/>
              </a:rPr>
              <a:t>, 업종</a:t>
            </a:r>
            <a:r>
              <a:rPr lang="en-US" altLang="ko-KR">
                <a:solidFill>
                  <a:schemeClr val="tx1"/>
                </a:solidFill>
                <a:latin typeface="나눔고딕"/>
                <a:ea typeface="나눔고딕"/>
                <a:cs typeface="+mn-cs"/>
              </a:rPr>
              <a:t>,</a:t>
            </a:r>
            <a:r>
              <a:rPr lang="ko-KR" altLang="en-US">
                <a:solidFill>
                  <a:schemeClr val="tx1"/>
                </a:solidFill>
                <a:latin typeface="나눔고딕"/>
                <a:ea typeface="나눔고딕"/>
                <a:cs typeface="+mn-cs"/>
              </a:rPr>
              <a:t> 상호명, 도로명주소, 법정동</a:t>
            </a:r>
            <a:r>
              <a:rPr lang="en-US" altLang="ko-KR">
                <a:solidFill>
                  <a:schemeClr val="tx1"/>
                </a:solidFill>
                <a:latin typeface="나눔고딕"/>
                <a:ea typeface="나눔고딕"/>
                <a:cs typeface="+mn-cs"/>
              </a:rPr>
              <a:t>,</a:t>
            </a:r>
            <a:r>
              <a:rPr lang="ko-KR" altLang="en-US">
                <a:solidFill>
                  <a:schemeClr val="tx1"/>
                </a:solidFill>
                <a:latin typeface="나눔고딕"/>
                <a:ea typeface="나눔고딕"/>
                <a:cs typeface="+mn-cs"/>
              </a:rPr>
              <a:t> 행정동</a:t>
            </a:r>
            <a:r>
              <a:rPr lang="en-US" altLang="ko-KR">
                <a:solidFill>
                  <a:schemeClr val="tx1"/>
                </a:solidFill>
                <a:latin typeface="나눔고딕"/>
                <a:ea typeface="나눔고딕"/>
                <a:cs typeface="+mn-cs"/>
              </a:rPr>
              <a:t>,</a:t>
            </a:r>
            <a:r>
              <a:rPr lang="ko-KR" altLang="en-US">
                <a:solidFill>
                  <a:schemeClr val="tx1"/>
                </a:solidFill>
                <a:latin typeface="나눔고딕"/>
                <a:ea typeface="나눔고딕"/>
                <a:cs typeface="+mn-cs"/>
              </a:rPr>
              <a:t> 전화번호</a:t>
            </a:r>
            <a:r>
              <a:rPr lang="en-US" altLang="ko-KR">
                <a:solidFill>
                  <a:schemeClr val="tx1"/>
                </a:solidFill>
                <a:latin typeface="나눔고딕"/>
                <a:ea typeface="나눔고딕"/>
                <a:cs typeface="+mn-cs"/>
              </a:rPr>
              <a:t>)</a:t>
            </a:r>
            <a:endParaRPr lang="en-US" altLang="ko-KR">
              <a:solidFill>
                <a:schemeClr val="tx1"/>
              </a:solidFill>
              <a:latin typeface="나눔고딕"/>
              <a:ea typeface="나눔고딕"/>
              <a:cs typeface="+mn-cs"/>
            </a:endParaRPr>
          </a:p>
          <a:p>
            <a:pPr lvl="0">
              <a:defRPr/>
            </a:pPr>
            <a:r>
              <a:rPr lang="ko-KR" altLang="en-US">
                <a:solidFill>
                  <a:schemeClr val="tx1"/>
                </a:solidFill>
                <a:latin typeface="나눔고딕"/>
                <a:ea typeface="나눔고딕"/>
                <a:cs typeface="+mn-cs"/>
              </a:rPr>
              <a:t>업종비율 </a:t>
            </a:r>
            <a:r>
              <a:rPr lang="en-US" altLang="ko-KR">
                <a:solidFill>
                  <a:schemeClr val="tx1"/>
                </a:solidFill>
                <a:latin typeface="나눔고딕"/>
                <a:ea typeface="나눔고딕"/>
                <a:cs typeface="+mn-cs"/>
              </a:rPr>
              <a:t>(</a:t>
            </a:r>
            <a:r>
              <a:rPr lang="ko-KR" altLang="en-US" u="sng">
                <a:solidFill>
                  <a:schemeClr val="tx1"/>
                </a:solidFill>
                <a:latin typeface="나눔고딕"/>
                <a:ea typeface="나눔고딕"/>
                <a:cs typeface="+mn-cs"/>
              </a:rPr>
              <a:t>업종번호</a:t>
            </a:r>
            <a:r>
              <a:rPr lang="en-US" altLang="ko-KR">
                <a:solidFill>
                  <a:schemeClr val="tx1"/>
                </a:solidFill>
                <a:latin typeface="나눔고딕"/>
                <a:ea typeface="나눔고딕"/>
                <a:cs typeface="+mn-cs"/>
              </a:rPr>
              <a:t>,</a:t>
            </a:r>
            <a:r>
              <a:rPr lang="ko-KR" altLang="en-US">
                <a:solidFill>
                  <a:schemeClr val="tx1"/>
                </a:solidFill>
                <a:latin typeface="나눔고딕"/>
                <a:ea typeface="나눔고딕"/>
                <a:cs typeface="+mn-cs"/>
              </a:rPr>
              <a:t> 업종</a:t>
            </a:r>
            <a:r>
              <a:rPr lang="en-US" altLang="ko-KR">
                <a:solidFill>
                  <a:schemeClr val="tx1"/>
                </a:solidFill>
                <a:latin typeface="나눔고딕"/>
                <a:ea typeface="나눔고딕"/>
                <a:cs typeface="+mn-cs"/>
              </a:rPr>
              <a:t>(FK), </a:t>
            </a:r>
            <a:r>
              <a:rPr lang="ko-KR" altLang="en-US">
                <a:solidFill>
                  <a:schemeClr val="tx1"/>
                </a:solidFill>
                <a:latin typeface="나눔고딕"/>
                <a:ea typeface="나눔고딕"/>
                <a:cs typeface="+mn-cs"/>
              </a:rPr>
              <a:t>상품권업종비율</a:t>
            </a:r>
            <a:r>
              <a:rPr lang="en-US" altLang="ko-KR">
                <a:solidFill>
                  <a:schemeClr val="tx1"/>
                </a:solidFill>
                <a:latin typeface="나눔고딕"/>
                <a:ea typeface="나눔고딕"/>
                <a:cs typeface="+mn-cs"/>
              </a:rPr>
              <a:t>)</a:t>
            </a:r>
            <a:endParaRPr lang="en-US" altLang="ko-KR">
              <a:solidFill>
                <a:schemeClr val="tx1"/>
              </a:solidFill>
              <a:latin typeface="나눔고딕"/>
              <a:ea typeface="나눔고딕"/>
              <a:cs typeface="+mn-cs"/>
            </a:endParaRPr>
          </a:p>
        </p:txBody>
      </p:sp>
      <p:sp>
        <p:nvSpPr>
          <p:cNvPr id="12" name="가로 글상자 11"/>
          <p:cNvSpPr txBox="1"/>
          <p:nvPr/>
        </p:nvSpPr>
        <p:spPr>
          <a:xfrm>
            <a:off x="3588002" y="2312628"/>
            <a:ext cx="383232" cy="361582"/>
          </a:xfrm>
          <a:prstGeom prst="rect">
            <a:avLst/>
          </a:prstGeom>
        </p:spPr>
        <p:txBody>
          <a:bodyPr wrap="non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나눔고딕"/>
                <a:ea typeface="나눔고딕"/>
                <a:cs typeface="+mn-cs"/>
              </a:rPr>
              <a:t>N</a:t>
            </a: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나눔고딕"/>
              <a:ea typeface="나눔고딕"/>
              <a:cs typeface="+mn-cs"/>
            </a:endParaRPr>
          </a:p>
        </p:txBody>
      </p:sp>
      <p:sp>
        <p:nvSpPr>
          <p:cNvPr id="13" name="가로 글상자 12"/>
          <p:cNvSpPr txBox="1"/>
          <p:nvPr/>
        </p:nvSpPr>
        <p:spPr>
          <a:xfrm>
            <a:off x="7259160" y="2312628"/>
            <a:ext cx="383232" cy="361582"/>
          </a:xfrm>
          <a:prstGeom prst="rect">
            <a:avLst/>
          </a:prstGeom>
        </p:spPr>
        <p:txBody>
          <a:bodyPr wrap="non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나눔고딕"/>
                <a:ea typeface="나눔고딕"/>
                <a:cs typeface="+mn-cs"/>
              </a:rPr>
              <a:t>N</a:t>
            </a: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나눔고딕"/>
              <a:ea typeface="나눔고딕"/>
              <a:cs typeface="+mn-cs"/>
            </a:endParaRPr>
          </a:p>
        </p:txBody>
      </p:sp>
      <p:sp>
        <p:nvSpPr>
          <p:cNvPr id="14" name="가로 글상자 13"/>
          <p:cNvSpPr txBox="1"/>
          <p:nvPr/>
        </p:nvSpPr>
        <p:spPr>
          <a:xfrm>
            <a:off x="3588002" y="2778953"/>
            <a:ext cx="731422" cy="365269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en-US" altLang="ko-KR">
                <a:latin typeface="나눔고딕"/>
                <a:ea typeface="나눔고딕"/>
                <a:cs typeface="+mn-cs"/>
              </a:rPr>
              <a:t>(1,1)</a:t>
            </a:r>
            <a:endParaRPr lang="en-US" altLang="ko-KR">
              <a:latin typeface="나눔고딕"/>
              <a:ea typeface="나눔고딕"/>
              <a:cs typeface="+mn-cs"/>
            </a:endParaRPr>
          </a:p>
        </p:txBody>
      </p:sp>
      <p:sp>
        <p:nvSpPr>
          <p:cNvPr id="15" name="가로 글상자 14"/>
          <p:cNvSpPr txBox="1"/>
          <p:nvPr/>
        </p:nvSpPr>
        <p:spPr>
          <a:xfrm>
            <a:off x="6910970" y="2778953"/>
            <a:ext cx="731422" cy="362392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en-US" altLang="ko-KR">
                <a:latin typeface="나눔고딕"/>
                <a:ea typeface="나눔고딕"/>
                <a:cs typeface="+mn-cs"/>
              </a:rPr>
              <a:t>(0,1)</a:t>
            </a:r>
            <a:endParaRPr lang="en-US" altLang="ko-KR">
              <a:latin typeface="나눔고딕"/>
              <a:ea typeface="나눔고딕"/>
              <a:cs typeface="+mn-cs"/>
            </a:endParaRPr>
          </a:p>
        </p:txBody>
      </p:sp>
      <p:sp>
        <p:nvSpPr>
          <p:cNvPr id="16" name="가로 글상자 15"/>
          <p:cNvSpPr txBox="1"/>
          <p:nvPr/>
        </p:nvSpPr>
        <p:spPr>
          <a:xfrm>
            <a:off x="2163095" y="5390330"/>
            <a:ext cx="7291420" cy="360865"/>
          </a:xfrm>
          <a:prstGeom prst="rect">
            <a:avLst/>
          </a:prstGeom>
        </p:spPr>
        <p:txBody>
          <a:bodyPr wrap="none">
            <a:spAutoFit/>
          </a:bodyPr>
          <a:p>
            <a:pPr lvl="0">
              <a:defRPr/>
            </a:pPr>
            <a:r>
              <a:rPr lang="ko-KR" altLang="en-US">
                <a:latin typeface="나눔고딕"/>
                <a:ea typeface="나눔고딕"/>
                <a:cs typeface="+mn-cs"/>
              </a:rPr>
              <a:t>예</a:t>
            </a:r>
            <a:r>
              <a:rPr lang="en-US" altLang="ko-KR">
                <a:latin typeface="나눔고딕"/>
                <a:ea typeface="나눔고딕"/>
                <a:cs typeface="+mn-cs"/>
              </a:rPr>
              <a:t>)</a:t>
            </a:r>
            <a:r>
              <a:rPr lang="ko-KR" altLang="en-US">
                <a:latin typeface="나눔고딕"/>
                <a:ea typeface="나눔고딕"/>
                <a:cs typeface="+mn-cs"/>
              </a:rPr>
              <a:t> 상가정보의 업종별로 군산사랑상품권 가맹점인 비율이 얼마나 되는가</a:t>
            </a:r>
            <a:r>
              <a:rPr lang="en-US" altLang="ko-KR">
                <a:latin typeface="나눔고딕"/>
                <a:ea typeface="나눔고딕"/>
                <a:cs typeface="+mn-cs"/>
              </a:rPr>
              <a:t>?</a:t>
            </a:r>
            <a:endParaRPr lang="en-US" altLang="ko-KR">
              <a:latin typeface="나눔고딕"/>
              <a:ea typeface="나눔고딕"/>
              <a:cs typeface="+mn-cs"/>
            </a:endParaRPr>
          </a:p>
        </p:txBody>
      </p:sp>
      <p:sp>
        <p:nvSpPr>
          <p:cNvPr id="17" name="직사각형 1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>
              <a:defRPr/>
            </a:pPr>
            <a:fld id="{AD22CD3B-FDDF-4998-970C-76E6E0BEC65F}" type="slidenum">
              <a:rPr lang="en-US" altLang="en-US"/>
              <a:pPr lvl="0">
                <a:defRPr/>
              </a:pPr>
              <a:t>20</a:t>
            </a:fld>
            <a:endParaRPr lang="en-US" altLang="en-US"/>
          </a:p>
        </p:txBody>
      </p:sp>
      <p:sp>
        <p:nvSpPr>
          <p:cNvPr id="18" name="직사각형 1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>
              <a:defRPr/>
            </a:pPr>
            <a:r>
              <a:rPr lang="ko-KR" altLang="en-US"/>
              <a:t>DB(군산사랑상품권 가맹점)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2895463"/>
      </p:ext>
    </p:extLst>
  </p:cSld>
  <p:clrMapOvr>
    <a:masterClrMapping/>
  </p:clrMapOvr>
</p:sld>
</file>

<file path=ppt/slides/slide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p>
            <a:pPr lvl="0">
              <a:defRPr/>
            </a:pPr>
            <a:r>
              <a:rPr lang="en-US" altLang="ko-KR"/>
              <a:t>ER</a:t>
            </a:r>
            <a:r>
              <a:rPr lang="ko-KR" altLang="en-US"/>
              <a:t> 다이어그램</a:t>
            </a: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09599" y="0"/>
            <a:ext cx="10186256" cy="6858000"/>
          </a:xfrm>
          <a:prstGeom prst="rect">
            <a:avLst/>
          </a:prstGeom>
        </p:spPr>
      </p:pic>
      <p:sp>
        <p:nvSpPr>
          <p:cNvPr id="7" name="직사각형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>
              <a:defRPr/>
            </a:pPr>
            <a:fld id="{AD22CD3B-FDDF-4998-970C-76E6E0BEC65F}" type="slidenum">
              <a:rPr lang="en-US" altLang="en-US"/>
              <a:pPr lvl="0">
                <a:defRPr/>
              </a:pPr>
              <a:t>21</a:t>
            </a:fld>
            <a:endParaRPr lang="en-US" altLang="en-US"/>
          </a:p>
        </p:txBody>
      </p:sp>
      <p:sp>
        <p:nvSpPr>
          <p:cNvPr id="8" name="직사각형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>
              <a:defRPr/>
            </a:pPr>
            <a:r>
              <a:rPr lang="ko-KR" altLang="en-US"/>
              <a:t>DB(군산사랑상품권 가맹점)</a:t>
            </a:r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8834437" y="2830512"/>
            <a:ext cx="182562" cy="127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ko-KR" altLang="en-US">
              <a:solidFill>
                <a:schemeClr val="dk1"/>
              </a:solidFill>
              <a:latin typeface="나눔고딕"/>
              <a:ea typeface="나눔고딕"/>
              <a:cs typeface="+mn-cs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805915" y="1528762"/>
            <a:ext cx="182562" cy="127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ko-KR" altLang="en-US">
              <a:solidFill>
                <a:schemeClr val="dk1"/>
              </a:solidFill>
              <a:latin typeface="나눔고딕"/>
              <a:ea typeface="나눔고딕"/>
              <a:cs typeface="+mn-cs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135989" y="3516312"/>
            <a:ext cx="182562" cy="127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ko-KR" altLang="en-US">
              <a:solidFill>
                <a:schemeClr val="dk1"/>
              </a:solidFill>
              <a:latin typeface="나눔고딕"/>
              <a:ea typeface="나눔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35894130"/>
      </p:ext>
    </p:extLst>
  </p:cSld>
  <p:clrMapOvr>
    <a:masterClrMapping/>
  </p:clrMapOvr>
</p:sld>
</file>

<file path=ppt/slides/slide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>
              <a:defRPr/>
            </a:pPr>
            <a:r>
              <a:rPr lang="ko-KR" altLang="en-US"/>
              <a:t>XML(군산사랑상품권 가맹점)</a:t>
            </a:r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>
              <a:defRPr/>
            </a:pPr>
            <a:fld id="{AD22CD3B-FDDF-4998-970C-76E6E0BEC65F}" type="slidenum">
              <a:rPr lang="en-US" altLang="en-US"/>
              <a:pPr lvl="0">
                <a:defRPr/>
              </a:pPr>
              <a:t>32</a:t>
            </a:fld>
            <a:endParaRPr lang="en-US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43142" y="274638"/>
            <a:ext cx="10011265" cy="5898794"/>
          </a:xfrm>
          <a:prstGeom prst="rect">
            <a:avLst/>
          </a:prstGeom>
        </p:spPr>
      </p:pic>
      <p:sp>
        <p:nvSpPr>
          <p:cNvPr id="8" name="가로 글상자 7"/>
          <p:cNvSpPr txBox="1"/>
          <p:nvPr/>
        </p:nvSpPr>
        <p:spPr>
          <a:xfrm>
            <a:off x="9273637" y="2225841"/>
            <a:ext cx="2828829" cy="905979"/>
          </a:xfrm>
          <a:prstGeom prst="rect">
            <a:avLst/>
          </a:prstGeom>
        </p:spPr>
        <p:txBody>
          <a:bodyPr wrap="none">
            <a:spAutoFit/>
          </a:bodyPr>
          <a:p>
            <a:pPr lvl="0">
              <a:defRPr/>
            </a:pPr>
            <a:r>
              <a:rPr lang="ko-KR" altLang="en-US">
                <a:latin typeface="나눔고딕"/>
                <a:ea typeface="나눔고딕"/>
              </a:rPr>
              <a:t>단순관계를 </a:t>
            </a:r>
            <a:r>
              <a:rPr lang="en-US" altLang="ko-KR">
                <a:latin typeface="나눔고딕"/>
                <a:ea typeface="나눔고딕"/>
              </a:rPr>
              <a:t>IE</a:t>
            </a:r>
            <a:r>
              <a:rPr lang="ko-KR" altLang="en-US">
                <a:latin typeface="나눔고딕"/>
                <a:ea typeface="나눔고딕"/>
              </a:rPr>
              <a:t>로 그림</a:t>
            </a:r>
            <a:r>
              <a:rPr lang="en-US" altLang="ko-KR">
                <a:latin typeface="나눔고딕"/>
                <a:ea typeface="나눔고딕"/>
              </a:rPr>
              <a:t>.</a:t>
            </a:r>
            <a:endParaRPr lang="en-US" altLang="ko-KR">
              <a:latin typeface="나눔고딕"/>
              <a:ea typeface="나눔고딕"/>
            </a:endParaRPr>
          </a:p>
          <a:p>
            <a:pPr lvl="0">
              <a:defRPr/>
            </a:pPr>
            <a:r>
              <a:rPr lang="ko-KR" altLang="en-US">
                <a:latin typeface="나눔고딕"/>
                <a:ea typeface="나눔고딕"/>
              </a:rPr>
              <a:t>전화번호 부분은 </a:t>
            </a:r>
            <a:r>
              <a:rPr lang="en-US" altLang="ko-KR">
                <a:latin typeface="나눔고딕"/>
                <a:ea typeface="나눔고딕"/>
              </a:rPr>
              <a:t>NULL</a:t>
            </a:r>
            <a:r>
              <a:rPr lang="ko-KR" altLang="en-US">
                <a:latin typeface="나눔고딕"/>
                <a:ea typeface="나눔고딕"/>
              </a:rPr>
              <a:t>값을</a:t>
            </a:r>
            <a:endParaRPr lang="ko-KR" altLang="en-US">
              <a:latin typeface="나눔고딕"/>
              <a:ea typeface="나눔고딕"/>
            </a:endParaRPr>
          </a:p>
          <a:p>
            <a:pPr lvl="0">
              <a:defRPr/>
            </a:pPr>
            <a:r>
              <a:rPr lang="ko-KR" altLang="en-US">
                <a:latin typeface="나눔고딕"/>
                <a:ea typeface="나눔고딕"/>
              </a:rPr>
              <a:t>허용함</a:t>
            </a:r>
            <a:r>
              <a:rPr lang="en-US" altLang="ko-KR">
                <a:latin typeface="나눔고딕"/>
                <a:ea typeface="나눔고딕"/>
              </a:rPr>
              <a:t>.</a:t>
            </a:r>
            <a:endParaRPr lang="en-US" altLang="ko-KR">
              <a:latin typeface="나눔고딕"/>
              <a:ea typeface="나눔고딕"/>
            </a:endParaRPr>
          </a:p>
        </p:txBody>
      </p:sp>
    </p:spTree>
    <p:extLst>
      <p:ext uri="{BB962C8B-B14F-4D97-AF65-F5344CB8AC3E}">
        <p14:creationId xmlns:p14="http://schemas.microsoft.com/office/powerpoint/2010/main" val="2502357000"/>
      </p:ext>
    </p:extLst>
  </p:cSld>
  <p:clrMapOvr>
    <a:masterClrMapping/>
  </p:clrMapOvr>
</p:sld>
</file>

<file path=ppt/slides/slide3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pic>
        <p:nvPicPr>
          <p:cNvPr id="3" name="그림 7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tretch>
            <a:fillRect/>
          </a:stretch>
        </p:blipFill>
        <p:spPr>
          <a:xfrm>
            <a:off x="1322491" y="1948082"/>
            <a:ext cx="4773509" cy="3697299"/>
          </a:xfrm>
          <a:prstGeom prst="rect">
            <a:avLst/>
          </a:prstGeom>
        </p:spPr>
      </p:pic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>
              <a:defRPr/>
            </a:pPr>
            <a:r>
              <a:rPr lang="ko-KR" altLang="en-US"/>
              <a:t>XML(군산사랑상품권 가맹점)</a:t>
            </a:r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9422540"/>
      </p:ext>
    </p:extLst>
  </p:cSld>
  <p:clrMapOvr>
    <a:masterClrMapping/>
  </p:clrMapOvr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/>
          <p:cNvSpPr/>
          <p:nvPr/>
        </p:nvSpPr>
        <p:spPr>
          <a:xfrm>
            <a:off x="2553970" y="2641962"/>
            <a:ext cx="1611628" cy="1574075"/>
          </a:xfrm>
          <a:prstGeom prst="ellipse">
            <a:avLst/>
          </a:prstGeom>
          <a:solidFill>
            <a:srgbClr val="fff7cc">
              <a:alpha val="100000"/>
            </a:srgbClr>
          </a:solidFill>
          <a:ln w="19050" cap="flat" cmpd="sng" algn="ctr">
            <a:noFill/>
            <a:prstDash val="solid"/>
          </a:ln>
          <a:effectLst>
            <a:outerShdw dist="76200" algn="ctr" rotWithShape="0">
              <a:srgbClr val="806b00">
                <a:alpha val="71370"/>
              </a:srgbClr>
            </a:outerShdw>
          </a:effectLst>
        </p:spPr>
        <p:txBody>
          <a:bodyPr anchor="ctr"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8000" b="0" i="0" u="none" strike="noStrike" kern="1200" cap="none" spc="0" normalizeH="0" baseline="0" mc:Ignorable="hp" hp:hslEmbossed="0">
                <a:solidFill>
                  <a:srgbClr val="806b00"/>
                </a:solidFill>
                <a:latin typeface="나눔스퀘어라운드 ExtraBold"/>
                <a:ea typeface="나눔스퀘어라운드 ExtraBold"/>
              </a:rPr>
              <a:t>1</a:t>
            </a:r>
            <a:endParaRPr xmlns:mc="http://schemas.openxmlformats.org/markup-compatibility/2006" xmlns:hp="http://schemas.haansoft.com/office/presentation/8.0" kumimoji="0" lang="en-US" altLang="ko-KR" sz="8000" b="0" i="0" u="none" strike="noStrike" kern="1200" cap="none" spc="0" normalizeH="0" baseline="0" mc:Ignorable="hp" hp:hslEmbossed="0">
              <a:solidFill>
                <a:srgbClr val="806b00"/>
              </a:solidFill>
              <a:latin typeface="나눔스퀘어라운드 ExtraBold"/>
              <a:ea typeface="나눔스퀘어라운드 ExtraBold"/>
            </a:endParaRPr>
          </a:p>
        </p:txBody>
      </p:sp>
      <p:sp>
        <p:nvSpPr>
          <p:cNvPr id="3" name="가로 글상자 2"/>
          <p:cNvSpPr txBox="1"/>
          <p:nvPr/>
        </p:nvSpPr>
        <p:spPr>
          <a:xfrm>
            <a:off x="4418347" y="2773747"/>
            <a:ext cx="5179387" cy="1310573"/>
          </a:xfrm>
          <a:prstGeom prst="rect">
            <a:avLst/>
          </a:prstGeom>
        </p:spPr>
        <p:txBody>
          <a:bodyPr wrap="squar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8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라운드 Bold"/>
                <a:ea typeface="나눔스퀘어라운드 Bold"/>
              </a:rPr>
              <a:t>주제 소개</a:t>
            </a:r>
            <a:endParaRPr xmlns:mc="http://schemas.openxmlformats.org/markup-compatibility/2006" xmlns:hp="http://schemas.haansoft.com/office/presentation/8.0" kumimoji="0" lang="ko-KR" altLang="en-US" sz="8000" b="0" i="0" u="none" strike="noStrike" kern="1200" cap="none" spc="0" normalizeH="0" baseline="0" mc:Ignorable="hp" hp:hslEmbossed="0">
              <a:solidFill>
                <a:srgbClr val="000000"/>
              </a:solidFill>
              <a:latin typeface="나눔스퀘어라운드 Bold"/>
              <a:ea typeface="나눔스퀘어라운드 Bold"/>
            </a:endParaRPr>
          </a:p>
        </p:txBody>
      </p:sp>
      <p:cxnSp>
        <p:nvCxnSpPr>
          <p:cNvPr id="4" name="선 3"/>
          <p:cNvCxnSpPr/>
          <p:nvPr/>
        </p:nvCxnSpPr>
        <p:spPr>
          <a:xfrm>
            <a:off x="4418347" y="4084252"/>
            <a:ext cx="4123480" cy="0"/>
          </a:xfrm>
          <a:prstGeom prst="line">
            <a:avLst/>
          </a:prstGeom>
          <a:noFill/>
          <a:ln w="12700" cap="flat" cmpd="sng" algn="ctr">
            <a:solidFill>
              <a:srgbClr val="000000">
                <a:alpha val="100000"/>
              </a:srgbClr>
            </a:solidFill>
            <a:prstDash val="solid"/>
          </a:ln>
        </p:spPr>
      </p:cxnSp>
      <p:sp>
        <p:nvSpPr>
          <p:cNvPr id="5" name="가로 글상자 4"/>
          <p:cNvSpPr txBox="1"/>
          <p:nvPr/>
        </p:nvSpPr>
        <p:spPr>
          <a:xfrm>
            <a:off x="4418347" y="4216038"/>
            <a:ext cx="2416793" cy="1735181"/>
          </a:xfrm>
          <a:prstGeom prst="rect">
            <a:avLst/>
          </a:prstGeom>
        </p:spPr>
        <p:txBody>
          <a:bodyPr wrap="non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나눔고딕"/>
                <a:ea typeface="나눔고딕"/>
                <a:cs typeface="Calibri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나눔고딕"/>
                <a:ea typeface="나눔고딕"/>
                <a:cs typeface="맑은 고딕"/>
              </a:rPr>
              <a:t> 군산사랑상품권이란</a:t>
            </a: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나눔고딕"/>
                <a:ea typeface="나눔고딕"/>
                <a:cs typeface="맑은 고딕"/>
              </a:rPr>
              <a:t>?</a:t>
            </a: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나눔고딕"/>
              <a:ea typeface="나눔고딕"/>
              <a:cs typeface="맑은 고딕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나눔고딕"/>
                <a:ea typeface="나눔고딕"/>
                <a:cs typeface="맑은 고딕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나눔고딕"/>
                <a:ea typeface="나눔고딕"/>
                <a:cs typeface="맑은 고딕"/>
              </a:rPr>
              <a:t> 고객 니즈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나눔고딕"/>
              <a:ea typeface="나눔고딕"/>
              <a:cs typeface="맑은 고딕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나눔고딕"/>
                <a:ea typeface="나눔고딕"/>
                <a:cs typeface="맑은 고딕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나눔고딕"/>
                <a:ea typeface="나눔고딕"/>
                <a:cs typeface="맑은 고딕"/>
              </a:rPr>
              <a:t> 프로젝트 목적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나눔고딕"/>
              <a:ea typeface="나눔고딕"/>
              <a:cs typeface="맑은 고딕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나눔고딕"/>
                <a:ea typeface="나눔고딕"/>
                <a:cs typeface="맑은 고딕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나눔고딕"/>
                <a:ea typeface="나눔고딕"/>
                <a:cs typeface="맑은 고딕"/>
              </a:rPr>
              <a:t> 데이터 현황 및 수집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나눔고딕"/>
              <a:ea typeface="나눔고딕"/>
              <a:cs typeface="맑은 고딕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나눔고딕"/>
                <a:ea typeface="나눔고딕"/>
                <a:cs typeface="맑은 고딕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나눔고딕"/>
                <a:ea typeface="나눔고딕"/>
                <a:cs typeface="맑은 고딕"/>
              </a:rPr>
              <a:t> 데이터 전처리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나눔고딕"/>
              <a:ea typeface="나눔고딕"/>
              <a:cs typeface="맑은 고딕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나눔고딕"/>
                <a:ea typeface="나눔고딕"/>
                <a:cs typeface="맑은 고딕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나눔고딕"/>
                <a:ea typeface="나눔고딕"/>
                <a:cs typeface="맑은 고딕"/>
              </a:rPr>
              <a:t> 데이터 크롤링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나눔고딕"/>
              <a:ea typeface="나눔고딕"/>
              <a:cs typeface="맑은 고딕"/>
            </a:endParaRPr>
          </a:p>
        </p:txBody>
      </p:sp>
    </p:spTree>
  </p:cSld>
  <p:clrMapOvr>
    <a:masterClrMapping/>
  </p:clrMapOvr>
</p:sld>
</file>

<file path=ppt/slides/slide4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p>
            <a:pPr lvl="0">
              <a:defRPr/>
            </a:pPr>
            <a:r>
              <a:rPr lang="ko-KR" altLang="en-US"/>
              <a:t>데이터 삽입</a:t>
            </a:r>
            <a:endParaRPr lang="ko-KR" altLang="en-US"/>
          </a:p>
        </p:txBody>
      </p:sp>
      <p:pic>
        <p:nvPicPr>
          <p:cNvPr id="3" name="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tretch>
            <a:fillRect/>
          </a:stretch>
        </p:blipFill>
        <p:spPr>
          <a:xfrm>
            <a:off x="555596" y="1634836"/>
            <a:ext cx="5540403" cy="4525963"/>
          </a:xfrm>
          <a:prstGeom prst="rect">
            <a:avLst/>
          </a:prstGeom>
        </p:spPr>
      </p:pic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>
              <a:defRPr/>
            </a:pPr>
            <a:r>
              <a:rPr lang="ko-KR" altLang="en-US"/>
              <a:t>XML(군산사랑상품권 가맹점)</a:t>
            </a:r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>
              <a:defRPr/>
            </a:pPr>
            <a:fld id="{AD22CD3B-FDDF-4998-970C-76E6E0BEC65F}" type="slidenum">
              <a:rPr lang="en-US" altLang="en-US"/>
              <a:pPr lvl="0">
                <a:defRPr/>
              </a:pPr>
              <a:t>39</a:t>
            </a:fld>
            <a:endParaRPr lang="en-US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724582" y="1634836"/>
            <a:ext cx="7781925" cy="2543175"/>
          </a:xfrm>
          <a:prstGeom prst="rect">
            <a:avLst/>
          </a:prstGeom>
        </p:spPr>
      </p:pic>
      <p:sp>
        <p:nvSpPr>
          <p:cNvPr id="8" name="가로 글상자 7"/>
          <p:cNvSpPr txBox="1"/>
          <p:nvPr/>
        </p:nvSpPr>
        <p:spPr>
          <a:xfrm>
            <a:off x="6930649" y="4416136"/>
            <a:ext cx="3575859" cy="366972"/>
          </a:xfrm>
          <a:prstGeom prst="rect">
            <a:avLst/>
          </a:prstGeom>
        </p:spPr>
        <p:txBody>
          <a:bodyPr wrap="none">
            <a:spAutoFit/>
          </a:bodyPr>
          <a:p>
            <a:pPr lvl="0">
              <a:defRPr/>
            </a:pPr>
            <a:r>
              <a:rPr lang="ko-KR" altLang="en-US">
                <a:latin typeface="나눔고딕"/>
                <a:ea typeface="나눔고딕"/>
              </a:rPr>
              <a:t>앞서 전처리한 </a:t>
            </a:r>
            <a:r>
              <a:rPr lang="en-US" altLang="ko-KR">
                <a:latin typeface="나눔고딕"/>
                <a:ea typeface="나눔고딕"/>
              </a:rPr>
              <a:t>csv</a:t>
            </a:r>
            <a:r>
              <a:rPr lang="ko-KR" altLang="en-US">
                <a:latin typeface="나눔고딕"/>
                <a:ea typeface="나눔고딕"/>
              </a:rPr>
              <a:t> 데이터를 불러옴</a:t>
            </a:r>
            <a:endParaRPr lang="ko-KR" altLang="en-US">
              <a:latin typeface="나눔고딕"/>
              <a:ea typeface="나눔고딕"/>
            </a:endParaRPr>
          </a:p>
        </p:txBody>
      </p:sp>
    </p:spTree>
    <p:extLst>
      <p:ext uri="{BB962C8B-B14F-4D97-AF65-F5344CB8AC3E}">
        <p14:creationId xmlns:p14="http://schemas.microsoft.com/office/powerpoint/2010/main" val="1524841921"/>
      </p:ext>
    </p:extLst>
  </p:cSld>
  <p:clrMapOvr>
    <a:masterClrMapping/>
  </p:clrMapOvr>
</p:sld>
</file>

<file path=ppt/slides/slide4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직사각형 50"/>
          <p:cNvSpPr/>
          <p:nvPr/>
        </p:nvSpPr>
        <p:spPr>
          <a:xfrm>
            <a:off x="2397527" y="424298"/>
            <a:ext cx="1676863" cy="891886"/>
          </a:xfrm>
          <a:prstGeom prst="rect">
            <a:avLst/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ctr"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나눔고딕"/>
              <a:ea typeface="나눔고딕"/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10754591" y="164524"/>
            <a:ext cx="1234784" cy="1056410"/>
          </a:xfrm>
          <a:prstGeom prst="ellipse">
            <a:avLst/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ctr"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나눔고딕"/>
              <a:ea typeface="나눔고딕"/>
            </a:endParaRPr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>
              <a:defRPr/>
            </a:pPr>
            <a:r>
              <a:rPr lang="ko-KR" altLang="en-US"/>
              <a:t>XML(군산사랑상품권 가맹점)</a:t>
            </a:r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31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2780144" y="3428999"/>
            <a:ext cx="1472046" cy="727362"/>
          </a:xfrm>
          <a:prstGeom prst="rect">
            <a:avLst/>
          </a:prstGeom>
          <a:solidFill>
            <a:schemeClr val="lt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r>
              <a:rPr lang="ko-KR" altLang="en-US">
                <a:solidFill>
                  <a:schemeClr val="dk1"/>
                </a:solidFill>
                <a:latin typeface="나눔고딕"/>
                <a:ea typeface="나눔고딕"/>
              </a:rPr>
              <a:t>가맹점</a:t>
            </a:r>
            <a:endParaRPr lang="ko-KR" altLang="en-US">
              <a:solidFill>
                <a:schemeClr val="dk1"/>
              </a:solidFill>
              <a:latin typeface="나눔고딕"/>
              <a:ea typeface="나눔고딕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226461" y="3428999"/>
            <a:ext cx="1472046" cy="727362"/>
          </a:xfrm>
          <a:prstGeom prst="rect">
            <a:avLst/>
          </a:prstGeom>
          <a:solidFill>
            <a:schemeClr val="lt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r>
              <a:rPr lang="ko-KR" altLang="en-US">
                <a:solidFill>
                  <a:schemeClr val="dk1"/>
                </a:solidFill>
                <a:latin typeface="나눔고딕"/>
                <a:ea typeface="나눔고딕"/>
              </a:rPr>
              <a:t>상가</a:t>
            </a:r>
            <a:endParaRPr lang="ko-KR" altLang="en-US">
              <a:solidFill>
                <a:schemeClr val="dk1"/>
              </a:solidFill>
              <a:latin typeface="나눔고딕"/>
              <a:ea typeface="나눔고딕"/>
            </a:endParaRPr>
          </a:p>
          <a:p>
            <a:pPr lvl="0" algn="ctr">
              <a:defRPr/>
            </a:pPr>
            <a:r>
              <a:rPr lang="ko-KR" altLang="en-US">
                <a:solidFill>
                  <a:schemeClr val="dk1"/>
                </a:solidFill>
                <a:latin typeface="나눔고딕"/>
                <a:ea typeface="나눔고딕"/>
              </a:rPr>
              <a:t>리스트</a:t>
            </a:r>
            <a:endParaRPr lang="ko-KR" altLang="en-US">
              <a:solidFill>
                <a:schemeClr val="dk1"/>
              </a:solidFill>
              <a:latin typeface="나눔고딕"/>
              <a:ea typeface="나눔고딕"/>
            </a:endParaRPr>
          </a:p>
        </p:txBody>
      </p:sp>
      <p:sp>
        <p:nvSpPr>
          <p:cNvPr id="8" name="이등변 삼각형 7"/>
          <p:cNvSpPr/>
          <p:nvPr/>
        </p:nvSpPr>
        <p:spPr>
          <a:xfrm>
            <a:off x="4503304" y="2164773"/>
            <a:ext cx="1428173" cy="744681"/>
          </a:xfrm>
          <a:prstGeom prst="triangle">
            <a:avLst>
              <a:gd name="adj" fmla="val 49218"/>
            </a:avLst>
          </a:prstGeom>
          <a:solidFill>
            <a:schemeClr val="lt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r>
              <a:rPr lang="en-US" altLang="ko-KR">
                <a:solidFill>
                  <a:schemeClr val="dk1"/>
                </a:solidFill>
                <a:latin typeface="나눔고딕"/>
                <a:ea typeface="나눔고딕"/>
              </a:rPr>
              <a:t>ISA</a:t>
            </a:r>
            <a:endParaRPr lang="en-US" altLang="ko-KR">
              <a:solidFill>
                <a:schemeClr val="dk1"/>
              </a:solidFill>
              <a:latin typeface="나눔고딕"/>
              <a:ea typeface="나눔고딕"/>
            </a:endParaRPr>
          </a:p>
        </p:txBody>
      </p:sp>
      <p:sp>
        <p:nvSpPr>
          <p:cNvPr id="9" name="순서도: 판단 8"/>
          <p:cNvSpPr/>
          <p:nvPr/>
        </p:nvSpPr>
        <p:spPr>
          <a:xfrm>
            <a:off x="4503304" y="3429000"/>
            <a:ext cx="1592696" cy="727364"/>
          </a:xfrm>
          <a:prstGeom prst="flowChartDecision">
            <a:avLst/>
          </a:prstGeom>
          <a:solidFill>
            <a:schemeClr val="lt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r>
              <a:rPr lang="ko-KR" altLang="en-US" sz="1700">
                <a:solidFill>
                  <a:schemeClr val="dk1"/>
                </a:solidFill>
                <a:latin typeface="나눔고딕"/>
                <a:ea typeface="나눔고딕"/>
              </a:rPr>
              <a:t>가맹점 여부</a:t>
            </a:r>
            <a:endParaRPr lang="ko-KR" altLang="en-US" sz="1700">
              <a:solidFill>
                <a:schemeClr val="dk1"/>
              </a:solidFill>
              <a:latin typeface="나눔고딕"/>
              <a:ea typeface="나눔고딕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4503304" y="1056411"/>
            <a:ext cx="1472046" cy="727362"/>
          </a:xfrm>
          <a:prstGeom prst="rect">
            <a:avLst/>
          </a:prstGeom>
          <a:solidFill>
            <a:schemeClr val="lt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r>
              <a:rPr lang="ko-KR" altLang="en-US">
                <a:solidFill>
                  <a:schemeClr val="dk1"/>
                </a:solidFill>
                <a:latin typeface="나눔고딕"/>
                <a:ea typeface="나눔고딕"/>
              </a:rPr>
              <a:t>통합</a:t>
            </a:r>
            <a:endParaRPr lang="ko-KR" altLang="en-US">
              <a:solidFill>
                <a:schemeClr val="dk1"/>
              </a:solidFill>
              <a:latin typeface="나눔고딕"/>
              <a:ea typeface="나눔고딕"/>
            </a:endParaRPr>
          </a:p>
          <a:p>
            <a:pPr lvl="0" algn="ctr">
              <a:defRPr/>
            </a:pPr>
            <a:r>
              <a:rPr lang="ko-KR" altLang="en-US">
                <a:solidFill>
                  <a:schemeClr val="dk1"/>
                </a:solidFill>
                <a:latin typeface="나눔고딕"/>
                <a:ea typeface="나눔고딕"/>
              </a:rPr>
              <a:t>리스트</a:t>
            </a:r>
            <a:endParaRPr lang="ko-KR" altLang="en-US">
              <a:solidFill>
                <a:schemeClr val="dk1"/>
              </a:solidFill>
              <a:latin typeface="나눔고딕"/>
              <a:ea typeface="나눔고딕"/>
            </a:endParaRPr>
          </a:p>
        </p:txBody>
      </p:sp>
      <p:sp>
        <p:nvSpPr>
          <p:cNvPr id="13" name="순서도: 판단 12"/>
          <p:cNvSpPr/>
          <p:nvPr/>
        </p:nvSpPr>
        <p:spPr>
          <a:xfrm>
            <a:off x="4632615" y="4658591"/>
            <a:ext cx="1718827" cy="727362"/>
          </a:xfrm>
          <a:prstGeom prst="flowChartDecision">
            <a:avLst/>
          </a:prstGeom>
          <a:solidFill>
            <a:schemeClr val="lt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r>
              <a:rPr lang="ko-KR" altLang="en-US">
                <a:solidFill>
                  <a:schemeClr val="dk1"/>
                </a:solidFill>
                <a:latin typeface="나눔고딕"/>
                <a:ea typeface="나눔고딕"/>
              </a:rPr>
              <a:t>행정동</a:t>
            </a:r>
            <a:endParaRPr lang="ko-KR" altLang="en-US">
              <a:solidFill>
                <a:schemeClr val="dk1"/>
              </a:solidFill>
              <a:latin typeface="나눔고딕"/>
              <a:ea typeface="나눔고딕"/>
            </a:endParaRPr>
          </a:p>
        </p:txBody>
      </p:sp>
      <p:sp>
        <p:nvSpPr>
          <p:cNvPr id="14" name="순서도: 판단 13"/>
          <p:cNvSpPr/>
          <p:nvPr/>
        </p:nvSpPr>
        <p:spPr>
          <a:xfrm>
            <a:off x="6226462" y="1056410"/>
            <a:ext cx="1799935" cy="727362"/>
          </a:xfrm>
          <a:prstGeom prst="flowChartDecision">
            <a:avLst/>
          </a:prstGeom>
          <a:solidFill>
            <a:schemeClr val="lt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r>
              <a:rPr lang="ko-KR" altLang="en-US">
                <a:solidFill>
                  <a:schemeClr val="dk1"/>
                </a:solidFill>
                <a:latin typeface="나눔고딕"/>
                <a:ea typeface="나눔고딕"/>
              </a:rPr>
              <a:t>선정</a:t>
            </a:r>
            <a:endParaRPr lang="ko-KR" altLang="en-US">
              <a:solidFill>
                <a:schemeClr val="dk1"/>
              </a:solidFill>
              <a:latin typeface="나눔고딕"/>
              <a:ea typeface="나눔고딕"/>
            </a:endParaRPr>
          </a:p>
          <a:p>
            <a:pPr lvl="0" algn="ctr">
              <a:defRPr/>
            </a:pPr>
            <a:r>
              <a:rPr lang="ko-KR" altLang="en-US">
                <a:solidFill>
                  <a:schemeClr val="dk1"/>
                </a:solidFill>
                <a:latin typeface="나눔고딕"/>
                <a:ea typeface="나눔고딕"/>
              </a:rPr>
              <a:t>음식점</a:t>
            </a:r>
            <a:endParaRPr lang="ko-KR" altLang="en-US">
              <a:solidFill>
                <a:schemeClr val="dk1"/>
              </a:solidFill>
              <a:latin typeface="나눔고딕"/>
              <a:ea typeface="나눔고딕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8774543" y="329048"/>
            <a:ext cx="1472046" cy="727362"/>
          </a:xfrm>
          <a:prstGeom prst="rect">
            <a:avLst/>
          </a:prstGeom>
          <a:solidFill>
            <a:schemeClr val="lt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r>
              <a:rPr lang="ko-KR" altLang="en-US">
                <a:solidFill>
                  <a:schemeClr val="dk1"/>
                </a:solidFill>
                <a:latin typeface="나눔고딕"/>
                <a:ea typeface="나눔고딕"/>
              </a:rPr>
              <a:t>모범음식점</a:t>
            </a:r>
            <a:endParaRPr lang="ko-KR" altLang="en-US">
              <a:solidFill>
                <a:schemeClr val="dk1"/>
              </a:solidFill>
              <a:latin typeface="나눔고딕"/>
              <a:ea typeface="나눔고딕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8774543" y="1420092"/>
            <a:ext cx="1472046" cy="727362"/>
          </a:xfrm>
          <a:prstGeom prst="rect">
            <a:avLst/>
          </a:prstGeom>
          <a:solidFill>
            <a:schemeClr val="lt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r>
              <a:rPr lang="ko-KR" altLang="en-US">
                <a:solidFill>
                  <a:schemeClr val="dk1"/>
                </a:solidFill>
                <a:latin typeface="나눔고딕"/>
                <a:ea typeface="나눔고딕"/>
              </a:rPr>
              <a:t>착한가격</a:t>
            </a:r>
            <a:endParaRPr lang="ko-KR" altLang="en-US">
              <a:solidFill>
                <a:schemeClr val="dk1"/>
              </a:solidFill>
              <a:latin typeface="나눔고딕"/>
              <a:ea typeface="나눔고딕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8774543" y="2537114"/>
            <a:ext cx="1472046" cy="727362"/>
          </a:xfrm>
          <a:prstGeom prst="rect">
            <a:avLst/>
          </a:prstGeom>
          <a:solidFill>
            <a:schemeClr val="lt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r>
              <a:rPr lang="ko-KR" altLang="en-US">
                <a:solidFill>
                  <a:schemeClr val="dk1"/>
                </a:solidFill>
                <a:latin typeface="나눔고딕"/>
                <a:ea typeface="나눔고딕"/>
              </a:rPr>
              <a:t>백년가게</a:t>
            </a:r>
            <a:endParaRPr lang="ko-KR" altLang="en-US">
              <a:solidFill>
                <a:schemeClr val="dk1"/>
              </a:solidFill>
              <a:latin typeface="나눔고딕"/>
              <a:ea typeface="나눔고딕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8774543" y="3745056"/>
            <a:ext cx="1472046" cy="727362"/>
          </a:xfrm>
          <a:prstGeom prst="rect">
            <a:avLst/>
          </a:prstGeom>
          <a:solidFill>
            <a:schemeClr val="lt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r>
              <a:rPr lang="ko-KR" altLang="en-US">
                <a:solidFill>
                  <a:schemeClr val="dk1"/>
                </a:solidFill>
                <a:latin typeface="나눔고딕"/>
                <a:ea typeface="나눔고딕"/>
              </a:rPr>
              <a:t>군산시청</a:t>
            </a:r>
            <a:endParaRPr lang="ko-KR" altLang="en-US">
              <a:solidFill>
                <a:schemeClr val="dk1"/>
              </a:solidFill>
              <a:latin typeface="나눔고딕"/>
              <a:ea typeface="나눔고딕"/>
            </a:endParaRPr>
          </a:p>
          <a:p>
            <a:pPr lvl="0" algn="ctr">
              <a:defRPr/>
            </a:pPr>
            <a:r>
              <a:rPr lang="ko-KR" altLang="en-US">
                <a:solidFill>
                  <a:schemeClr val="dk1"/>
                </a:solidFill>
                <a:latin typeface="나눔고딕"/>
                <a:ea typeface="나눔고딕"/>
              </a:rPr>
              <a:t>맛집추천</a:t>
            </a:r>
            <a:endParaRPr lang="ko-KR" altLang="en-US">
              <a:solidFill>
                <a:schemeClr val="dk1"/>
              </a:solidFill>
              <a:latin typeface="나눔고딕"/>
              <a:ea typeface="나눔고딕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8774543" y="4907972"/>
            <a:ext cx="1472046" cy="727362"/>
          </a:xfrm>
          <a:prstGeom prst="rect">
            <a:avLst/>
          </a:prstGeom>
          <a:solidFill>
            <a:schemeClr val="lt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r>
              <a:rPr lang="ko-KR" altLang="en-US">
                <a:solidFill>
                  <a:schemeClr val="dk1"/>
                </a:solidFill>
                <a:latin typeface="나눔고딕"/>
                <a:ea typeface="나눔고딕"/>
              </a:rPr>
              <a:t>선정맛집</a:t>
            </a:r>
            <a:endParaRPr lang="ko-KR" altLang="en-US">
              <a:solidFill>
                <a:schemeClr val="dk1"/>
              </a:solidFill>
              <a:latin typeface="나눔고딕"/>
              <a:ea typeface="나눔고딕"/>
            </a:endParaRPr>
          </a:p>
          <a:p>
            <a:pPr lvl="0" algn="ctr">
              <a:defRPr/>
            </a:pPr>
            <a:r>
              <a:rPr lang="ko-KR" altLang="en-US">
                <a:solidFill>
                  <a:schemeClr val="dk1"/>
                </a:solidFill>
                <a:latin typeface="나눔고딕"/>
                <a:ea typeface="나눔고딕"/>
              </a:rPr>
              <a:t>리스트</a:t>
            </a:r>
            <a:endParaRPr lang="ko-KR" altLang="en-US">
              <a:solidFill>
                <a:schemeClr val="dk1"/>
              </a:solidFill>
              <a:latin typeface="나눔고딕"/>
              <a:ea typeface="나눔고딕"/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10849841" y="329048"/>
            <a:ext cx="1044284" cy="727362"/>
          </a:xfrm>
          <a:prstGeom prst="ellipse">
            <a:avLst/>
          </a:prstGeom>
          <a:solidFill>
            <a:schemeClr val="lt1"/>
          </a:solidFill>
          <a:ln cmpd="sng">
            <a:solidFill>
              <a:srgbClr val="00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r>
              <a:rPr lang="ko-KR" altLang="en-US">
                <a:solidFill>
                  <a:schemeClr val="dk1"/>
                </a:solidFill>
                <a:latin typeface="나눔고딕"/>
                <a:ea typeface="나눔고딕"/>
              </a:rPr>
              <a:t>음식종류</a:t>
            </a:r>
            <a:endParaRPr lang="ko-KR" altLang="en-US">
              <a:solidFill>
                <a:schemeClr val="dk1"/>
              </a:solidFill>
              <a:latin typeface="나눔고딕"/>
              <a:ea typeface="나눔고딕"/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10754591" y="4743449"/>
            <a:ext cx="1234784" cy="1056410"/>
          </a:xfrm>
          <a:prstGeom prst="ellipse">
            <a:avLst/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ctr"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나눔고딕"/>
              <a:ea typeface="나눔고딕"/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10849841" y="4907973"/>
            <a:ext cx="1044284" cy="727362"/>
          </a:xfrm>
          <a:prstGeom prst="ellipse">
            <a:avLst/>
          </a:prstGeom>
          <a:solidFill>
            <a:schemeClr val="lt1"/>
          </a:solidFill>
          <a:ln cmpd="sng">
            <a:solidFill>
              <a:srgbClr val="00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r>
              <a:rPr lang="ko-KR" altLang="en-US">
                <a:solidFill>
                  <a:schemeClr val="dk1"/>
                </a:solidFill>
                <a:latin typeface="나눔고딕"/>
                <a:ea typeface="나눔고딕"/>
              </a:rPr>
              <a:t>음식종류</a:t>
            </a:r>
            <a:endParaRPr lang="ko-KR" altLang="en-US">
              <a:solidFill>
                <a:schemeClr val="dk1"/>
              </a:solidFill>
              <a:latin typeface="나눔고딕"/>
              <a:ea typeface="나눔고딕"/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294409" y="6009984"/>
            <a:ext cx="827807" cy="692730"/>
          </a:xfrm>
          <a:prstGeom prst="ellipse">
            <a:avLst/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ctr"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나눔고딕"/>
              <a:ea typeface="나눔고딕"/>
            </a:endParaRPr>
          </a:p>
        </p:txBody>
      </p:sp>
      <p:sp>
        <p:nvSpPr>
          <p:cNvPr id="26" name="가로 글상자 25"/>
          <p:cNvSpPr txBox="1"/>
          <p:nvPr/>
        </p:nvSpPr>
        <p:spPr>
          <a:xfrm>
            <a:off x="1122216" y="6173152"/>
            <a:ext cx="3636474" cy="366395"/>
          </a:xfrm>
          <a:prstGeom prst="rect">
            <a:avLst/>
          </a:prstGeom>
        </p:spPr>
        <p:txBody>
          <a:bodyPr wrap="none">
            <a:spAutoFit/>
          </a:bodyPr>
          <a:p>
            <a:pPr lvl="0">
              <a:defRPr/>
            </a:pPr>
            <a:r>
              <a:rPr lang="ko-KR" altLang="en-US">
                <a:latin typeface="나눔고딕"/>
                <a:ea typeface="나눔고딕"/>
              </a:rPr>
              <a:t>속성은 특이값 제외 생략</a:t>
            </a:r>
            <a:r>
              <a:rPr lang="en-US" altLang="ko-KR">
                <a:latin typeface="나눔고딕"/>
                <a:ea typeface="나눔고딕"/>
              </a:rPr>
              <a:t>(</a:t>
            </a:r>
            <a:r>
              <a:rPr lang="ko-KR" altLang="en-US">
                <a:latin typeface="나눔고딕"/>
                <a:ea typeface="나눔고딕"/>
              </a:rPr>
              <a:t>앞면 참고</a:t>
            </a:r>
            <a:r>
              <a:rPr lang="en-US" altLang="ko-KR">
                <a:latin typeface="나눔고딕"/>
                <a:ea typeface="나눔고딕"/>
              </a:rPr>
              <a:t>)</a:t>
            </a:r>
            <a:endParaRPr lang="en-US" altLang="ko-KR">
              <a:latin typeface="나눔고딕"/>
              <a:ea typeface="나눔고딕"/>
            </a:endParaRPr>
          </a:p>
        </p:txBody>
      </p:sp>
      <p:cxnSp>
        <p:nvCxnSpPr>
          <p:cNvPr id="27" name="선 26"/>
          <p:cNvCxnSpPr>
            <a:stCxn id="8" idx="0"/>
            <a:endCxn id="11" idx="2"/>
          </p:cNvCxnSpPr>
          <p:nvPr/>
        </p:nvCxnSpPr>
        <p:spPr>
          <a:xfrm rot="5400000" flipH="1" flipV="1">
            <a:off x="5032281" y="1957726"/>
            <a:ext cx="380999" cy="33093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선 27"/>
          <p:cNvCxnSpPr>
            <a:stCxn id="8" idx="4"/>
            <a:endCxn id="7" idx="0"/>
          </p:cNvCxnSpPr>
          <p:nvPr/>
        </p:nvCxnSpPr>
        <p:spPr>
          <a:xfrm>
            <a:off x="5931477" y="2909454"/>
            <a:ext cx="1031007" cy="519545"/>
          </a:xfrm>
          <a:prstGeom prst="line">
            <a:avLst/>
          </a:prstGeom>
          <a:noFill/>
          <a:ln w="12700" cap="flat" cmpd="sng" algn="ctr">
            <a:solidFill>
              <a:srgbClr val="000000">
                <a:alpha val="100000"/>
              </a:srgbClr>
            </a:solidFill>
            <a:prstDash val="solid"/>
          </a:ln>
        </p:spPr>
      </p:cxnSp>
      <p:cxnSp>
        <p:nvCxnSpPr>
          <p:cNvPr id="29" name="선 28"/>
          <p:cNvCxnSpPr>
            <a:stCxn id="8" idx="2"/>
            <a:endCxn id="6" idx="0"/>
          </p:cNvCxnSpPr>
          <p:nvPr/>
        </p:nvCxnSpPr>
        <p:spPr>
          <a:xfrm rot="10800000" flipV="1">
            <a:off x="3516167" y="2909455"/>
            <a:ext cx="987136" cy="519544"/>
          </a:xfrm>
          <a:prstGeom prst="line">
            <a:avLst/>
          </a:prstGeom>
          <a:noFill/>
          <a:ln w="12700" cap="flat" cmpd="sng" algn="ctr">
            <a:solidFill>
              <a:srgbClr val="000000">
                <a:alpha val="100000"/>
              </a:srgbClr>
            </a:solidFill>
            <a:prstDash val="solid"/>
          </a:ln>
        </p:spPr>
      </p:cxnSp>
      <p:cxnSp>
        <p:nvCxnSpPr>
          <p:cNvPr id="30" name="선 29"/>
          <p:cNvCxnSpPr>
            <a:stCxn id="9" idx="1"/>
            <a:endCxn id="6" idx="3"/>
          </p:cNvCxnSpPr>
          <p:nvPr/>
        </p:nvCxnSpPr>
        <p:spPr>
          <a:xfrm rot="10800000">
            <a:off x="4252190" y="3792681"/>
            <a:ext cx="251114" cy="1"/>
          </a:xfrm>
          <a:prstGeom prst="line">
            <a:avLst/>
          </a:prstGeom>
          <a:noFill/>
          <a:ln w="12700" cap="flat" cmpd="sng" algn="ctr">
            <a:solidFill>
              <a:srgbClr val="000000">
                <a:alpha val="100000"/>
              </a:srgbClr>
            </a:solidFill>
            <a:prstDash val="solid"/>
          </a:ln>
        </p:spPr>
      </p:cxnSp>
      <p:cxnSp>
        <p:nvCxnSpPr>
          <p:cNvPr id="31" name="선 30"/>
          <p:cNvCxnSpPr>
            <a:stCxn id="7" idx="1"/>
            <a:endCxn id="9" idx="3"/>
          </p:cNvCxnSpPr>
          <p:nvPr/>
        </p:nvCxnSpPr>
        <p:spPr>
          <a:xfrm rot="10800000" flipV="1">
            <a:off x="6096000" y="3792681"/>
            <a:ext cx="130461" cy="1"/>
          </a:xfrm>
          <a:prstGeom prst="line">
            <a:avLst/>
          </a:prstGeom>
          <a:noFill/>
          <a:ln w="12700" cap="flat" cmpd="sng" algn="ctr">
            <a:solidFill>
              <a:srgbClr val="000000">
                <a:alpha val="100000"/>
              </a:srgbClr>
            </a:solidFill>
            <a:prstDash val="solid"/>
          </a:ln>
        </p:spPr>
      </p:cxnSp>
      <p:cxnSp>
        <p:nvCxnSpPr>
          <p:cNvPr id="32" name="선 31"/>
          <p:cNvCxnSpPr>
            <a:stCxn id="7" idx="2"/>
            <a:endCxn id="13" idx="3"/>
          </p:cNvCxnSpPr>
          <p:nvPr/>
        </p:nvCxnSpPr>
        <p:spPr>
          <a:xfrm rot="5400000">
            <a:off x="6224008" y="4283796"/>
            <a:ext cx="865910" cy="611042"/>
          </a:xfrm>
          <a:prstGeom prst="line">
            <a:avLst/>
          </a:prstGeom>
          <a:noFill/>
          <a:ln w="12700" cap="flat" cmpd="sng" algn="ctr">
            <a:solidFill>
              <a:srgbClr val="000000">
                <a:alpha val="100000"/>
              </a:srgbClr>
            </a:solidFill>
            <a:prstDash val="solid"/>
          </a:ln>
        </p:spPr>
      </p:cxnSp>
      <p:cxnSp>
        <p:nvCxnSpPr>
          <p:cNvPr id="33" name="선 32"/>
          <p:cNvCxnSpPr>
            <a:stCxn id="6" idx="2"/>
            <a:endCxn id="13" idx="1"/>
          </p:cNvCxnSpPr>
          <p:nvPr/>
        </p:nvCxnSpPr>
        <p:spPr>
          <a:xfrm>
            <a:off x="3516167" y="4156362"/>
            <a:ext cx="1116448" cy="865910"/>
          </a:xfrm>
          <a:prstGeom prst="line">
            <a:avLst/>
          </a:prstGeom>
          <a:noFill/>
          <a:ln w="12700" cap="flat" cmpd="sng" algn="ctr">
            <a:solidFill>
              <a:srgbClr val="000000">
                <a:alpha val="100000"/>
              </a:srgbClr>
            </a:solidFill>
            <a:prstDash val="solid"/>
          </a:ln>
        </p:spPr>
      </p:cxnSp>
      <p:cxnSp>
        <p:nvCxnSpPr>
          <p:cNvPr id="34" name="선 33"/>
          <p:cNvCxnSpPr/>
          <p:nvPr/>
        </p:nvCxnSpPr>
        <p:spPr>
          <a:xfrm rot="16200000" flipH="1">
            <a:off x="3159411" y="4665517"/>
            <a:ext cx="1018310" cy="1"/>
          </a:xfrm>
          <a:prstGeom prst="line">
            <a:avLst/>
          </a:prstGeom>
          <a:noFill/>
          <a:ln w="12700" cap="flat" cmpd="sng" algn="ctr">
            <a:solidFill>
              <a:srgbClr val="000000">
                <a:alpha val="100000"/>
              </a:srgbClr>
            </a:solidFill>
            <a:prstDash val="solid"/>
          </a:ln>
        </p:spPr>
      </p:cxnSp>
      <p:cxnSp>
        <p:nvCxnSpPr>
          <p:cNvPr id="35" name="선 34"/>
          <p:cNvCxnSpPr/>
          <p:nvPr/>
        </p:nvCxnSpPr>
        <p:spPr>
          <a:xfrm rot="16200000" flipH="1" flipV="1">
            <a:off x="2807277" y="4665518"/>
            <a:ext cx="1018309" cy="0"/>
          </a:xfrm>
          <a:prstGeom prst="line">
            <a:avLst/>
          </a:prstGeom>
          <a:noFill/>
          <a:ln w="12700" cap="flat" cmpd="sng" algn="ctr">
            <a:solidFill>
              <a:srgbClr val="000000">
                <a:alpha val="100000"/>
              </a:srgbClr>
            </a:solidFill>
            <a:prstDash val="solid"/>
          </a:ln>
        </p:spPr>
      </p:cxnSp>
      <p:sp>
        <p:nvSpPr>
          <p:cNvPr id="12" name="순서도: 판단 11"/>
          <p:cNvSpPr/>
          <p:nvPr/>
        </p:nvSpPr>
        <p:spPr>
          <a:xfrm>
            <a:off x="2397527" y="5022272"/>
            <a:ext cx="2105775" cy="987712"/>
          </a:xfrm>
          <a:prstGeom prst="flowChartDecision">
            <a:avLst/>
          </a:prstGeom>
          <a:solidFill>
            <a:schemeClr val="lt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r>
              <a:rPr lang="ko-KR" altLang="en-US">
                <a:solidFill>
                  <a:schemeClr val="dk1"/>
                </a:solidFill>
                <a:latin typeface="나눔고딕"/>
                <a:ea typeface="나눔고딕"/>
              </a:rPr>
              <a:t>카테고리</a:t>
            </a:r>
            <a:endParaRPr lang="ko-KR" altLang="en-US">
              <a:solidFill>
                <a:schemeClr val="dk1"/>
              </a:solidFill>
              <a:latin typeface="나눔고딕"/>
              <a:ea typeface="나눔고딕"/>
            </a:endParaRPr>
          </a:p>
          <a:p>
            <a:pPr lvl="0" algn="ctr">
              <a:defRPr/>
            </a:pPr>
            <a:r>
              <a:rPr lang="ko-KR" altLang="en-US">
                <a:solidFill>
                  <a:schemeClr val="dk1"/>
                </a:solidFill>
                <a:latin typeface="나눔고딕"/>
                <a:ea typeface="나눔고딕"/>
              </a:rPr>
              <a:t>별분류</a:t>
            </a:r>
            <a:endParaRPr lang="ko-KR" altLang="en-US">
              <a:solidFill>
                <a:schemeClr val="dk1"/>
              </a:solidFill>
              <a:latin typeface="나눔고딕"/>
              <a:ea typeface="나눔고딕"/>
            </a:endParaRPr>
          </a:p>
        </p:txBody>
      </p:sp>
      <p:cxnSp>
        <p:nvCxnSpPr>
          <p:cNvPr id="36" name="선 35"/>
          <p:cNvCxnSpPr>
            <a:stCxn id="11" idx="3"/>
            <a:endCxn id="14" idx="1"/>
          </p:cNvCxnSpPr>
          <p:nvPr/>
        </p:nvCxnSpPr>
        <p:spPr>
          <a:xfrm flipV="1">
            <a:off x="5975350" y="1420092"/>
            <a:ext cx="251112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선 36"/>
          <p:cNvCxnSpPr>
            <a:stCxn id="14" idx="3"/>
            <a:endCxn id="15" idx="1"/>
          </p:cNvCxnSpPr>
          <p:nvPr/>
        </p:nvCxnSpPr>
        <p:spPr>
          <a:xfrm flipV="1">
            <a:off x="8026397" y="692729"/>
            <a:ext cx="748145" cy="727362"/>
          </a:xfrm>
          <a:prstGeom prst="line">
            <a:avLst/>
          </a:prstGeom>
          <a:noFill/>
          <a:ln w="12700" cap="flat" cmpd="sng" algn="ctr">
            <a:solidFill>
              <a:srgbClr val="000000">
                <a:alpha val="100000"/>
              </a:srgbClr>
            </a:solidFill>
            <a:prstDash val="solid"/>
          </a:ln>
        </p:spPr>
      </p:cxnSp>
      <p:cxnSp>
        <p:nvCxnSpPr>
          <p:cNvPr id="38" name="선 37"/>
          <p:cNvCxnSpPr>
            <a:stCxn id="16" idx="1"/>
            <a:endCxn id="14" idx="3"/>
          </p:cNvCxnSpPr>
          <p:nvPr/>
        </p:nvCxnSpPr>
        <p:spPr>
          <a:xfrm rot="10800000">
            <a:off x="8026397" y="1420092"/>
            <a:ext cx="748145" cy="363681"/>
          </a:xfrm>
          <a:prstGeom prst="line">
            <a:avLst/>
          </a:prstGeom>
          <a:noFill/>
          <a:ln w="12700" cap="flat" cmpd="sng" algn="ctr">
            <a:solidFill>
              <a:srgbClr val="000000">
                <a:alpha val="100000"/>
              </a:srgbClr>
            </a:solidFill>
            <a:prstDash val="solid"/>
          </a:ln>
        </p:spPr>
      </p:cxnSp>
      <p:cxnSp>
        <p:nvCxnSpPr>
          <p:cNvPr id="39" name="선 38"/>
          <p:cNvCxnSpPr>
            <a:stCxn id="17" idx="1"/>
            <a:endCxn id="14" idx="3"/>
          </p:cNvCxnSpPr>
          <p:nvPr/>
        </p:nvCxnSpPr>
        <p:spPr>
          <a:xfrm rot="16200000" flipV="1">
            <a:off x="7660118" y="1786371"/>
            <a:ext cx="1480703" cy="748145"/>
          </a:xfrm>
          <a:prstGeom prst="line">
            <a:avLst/>
          </a:prstGeom>
          <a:noFill/>
          <a:ln w="12700" cap="flat" cmpd="sng" algn="ctr">
            <a:solidFill>
              <a:srgbClr val="000000">
                <a:alpha val="100000"/>
              </a:srgbClr>
            </a:solidFill>
            <a:prstDash val="solid"/>
          </a:ln>
        </p:spPr>
      </p:cxnSp>
      <p:cxnSp>
        <p:nvCxnSpPr>
          <p:cNvPr id="40" name="선 39"/>
          <p:cNvCxnSpPr>
            <a:stCxn id="18" idx="1"/>
            <a:endCxn id="14" idx="3"/>
          </p:cNvCxnSpPr>
          <p:nvPr/>
        </p:nvCxnSpPr>
        <p:spPr>
          <a:xfrm rot="16200000" flipV="1">
            <a:off x="7056147" y="2390342"/>
            <a:ext cx="2688645" cy="748145"/>
          </a:xfrm>
          <a:prstGeom prst="line">
            <a:avLst/>
          </a:prstGeom>
          <a:noFill/>
          <a:ln w="12700" cap="flat" cmpd="sng" algn="ctr">
            <a:solidFill>
              <a:srgbClr val="000000">
                <a:alpha val="100000"/>
              </a:srgbClr>
            </a:solidFill>
            <a:prstDash val="solid"/>
          </a:ln>
        </p:spPr>
      </p:cxnSp>
      <p:cxnSp>
        <p:nvCxnSpPr>
          <p:cNvPr id="41" name="선 40"/>
          <p:cNvCxnSpPr>
            <a:stCxn id="19" idx="1"/>
            <a:endCxn id="14" idx="3"/>
          </p:cNvCxnSpPr>
          <p:nvPr/>
        </p:nvCxnSpPr>
        <p:spPr>
          <a:xfrm rot="16200000" flipV="1">
            <a:off x="6474689" y="2971800"/>
            <a:ext cx="3851562" cy="748145"/>
          </a:xfrm>
          <a:prstGeom prst="line">
            <a:avLst/>
          </a:prstGeom>
          <a:noFill/>
          <a:ln w="12700" cap="flat" cmpd="sng" algn="ctr">
            <a:solidFill>
              <a:srgbClr val="000000">
                <a:alpha val="100000"/>
              </a:srgbClr>
            </a:solidFill>
            <a:prstDash val="solid"/>
          </a:ln>
        </p:spPr>
      </p:cxnSp>
      <p:cxnSp>
        <p:nvCxnSpPr>
          <p:cNvPr id="42" name="선 41"/>
          <p:cNvCxnSpPr>
            <a:stCxn id="15" idx="3"/>
            <a:endCxn id="21" idx="2"/>
          </p:cNvCxnSpPr>
          <p:nvPr/>
        </p:nvCxnSpPr>
        <p:spPr>
          <a:xfrm>
            <a:off x="10246589" y="692729"/>
            <a:ext cx="508002" cy="0"/>
          </a:xfrm>
          <a:prstGeom prst="line">
            <a:avLst/>
          </a:prstGeom>
          <a:noFill/>
          <a:ln w="12700" cap="flat" cmpd="sng" algn="ctr">
            <a:solidFill>
              <a:srgbClr val="000000">
                <a:alpha val="100000"/>
              </a:srgbClr>
            </a:solidFill>
            <a:prstDash val="solid"/>
          </a:ln>
        </p:spPr>
      </p:cxnSp>
      <p:cxnSp>
        <p:nvCxnSpPr>
          <p:cNvPr id="43" name="선 42"/>
          <p:cNvCxnSpPr>
            <a:stCxn id="19" idx="3"/>
            <a:endCxn id="22" idx="2"/>
          </p:cNvCxnSpPr>
          <p:nvPr/>
        </p:nvCxnSpPr>
        <p:spPr>
          <a:xfrm>
            <a:off x="10246589" y="5271654"/>
            <a:ext cx="508006" cy="1"/>
          </a:xfrm>
          <a:prstGeom prst="line">
            <a:avLst/>
          </a:prstGeom>
          <a:noFill/>
          <a:ln w="12700" cap="flat" cmpd="sng" algn="ctr">
            <a:solidFill>
              <a:srgbClr val="000000">
                <a:alpha val="100000"/>
              </a:srgbClr>
            </a:solidFill>
            <a:prstDash val="solid"/>
          </a:ln>
        </p:spPr>
      </p:cxnSp>
      <p:sp>
        <p:nvSpPr>
          <p:cNvPr id="44" name="타원 43"/>
          <p:cNvSpPr/>
          <p:nvPr/>
        </p:nvSpPr>
        <p:spPr>
          <a:xfrm>
            <a:off x="1122216" y="4447742"/>
            <a:ext cx="1275311" cy="920462"/>
          </a:xfrm>
          <a:prstGeom prst="ellipse">
            <a:avLst/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000000">
                <a:alpha val="100000"/>
              </a:srgbClr>
            </a:solidFill>
            <a:prstDash val="dash"/>
          </a:ln>
        </p:spPr>
        <p:txBody>
          <a:bodyPr anchor="ctr"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나눔고딕"/>
                <a:ea typeface="나눔고딕"/>
              </a:rPr>
              <a:t>행정동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나눔고딕"/>
              <a:ea typeface="나눔고딕"/>
            </a:endParaRPr>
          </a:p>
        </p:txBody>
      </p:sp>
      <p:cxnSp>
        <p:nvCxnSpPr>
          <p:cNvPr id="45" name="선 44"/>
          <p:cNvCxnSpPr>
            <a:stCxn id="6" idx="1"/>
            <a:endCxn id="44" idx="0"/>
          </p:cNvCxnSpPr>
          <p:nvPr/>
        </p:nvCxnSpPr>
        <p:spPr>
          <a:xfrm rot="10800000" flipV="1">
            <a:off x="1759872" y="3792681"/>
            <a:ext cx="1020272" cy="655061"/>
          </a:xfrm>
          <a:prstGeom prst="line">
            <a:avLst/>
          </a:prstGeom>
          <a:noFill/>
          <a:ln w="12700" cap="flat" cmpd="sng" algn="ctr">
            <a:solidFill>
              <a:srgbClr val="000000">
                <a:alpha val="100000"/>
              </a:srgbClr>
            </a:solidFill>
            <a:prstDash val="solid"/>
          </a:ln>
        </p:spPr>
      </p:cxnSp>
      <p:cxnSp>
        <p:nvCxnSpPr>
          <p:cNvPr id="49" name="꺾인 연결선 48"/>
          <p:cNvCxnSpPr>
            <a:stCxn id="14" idx="2"/>
            <a:endCxn id="6" idx="0"/>
          </p:cNvCxnSpPr>
          <p:nvPr/>
        </p:nvCxnSpPr>
        <p:spPr>
          <a:xfrm rot="5400000">
            <a:off x="4498686" y="801254"/>
            <a:ext cx="1645225" cy="3610264"/>
          </a:xfrm>
          <a:prstGeom prst="bentConnector3">
            <a:avLst>
              <a:gd name="adj1" fmla="val 14671"/>
            </a:avLst>
          </a:prstGeom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직사각형 49"/>
          <p:cNvSpPr/>
          <p:nvPr/>
        </p:nvSpPr>
        <p:spPr>
          <a:xfrm>
            <a:off x="2493818" y="493572"/>
            <a:ext cx="1515916" cy="727362"/>
          </a:xfrm>
          <a:prstGeom prst="rect">
            <a:avLst/>
          </a:prstGeom>
          <a:solidFill>
            <a:schemeClr val="lt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r>
              <a:rPr lang="ko-KR" altLang="en-US">
                <a:solidFill>
                  <a:schemeClr val="tx1"/>
                </a:solidFill>
                <a:latin typeface="나눔고딕"/>
                <a:ea typeface="나눔고딕"/>
              </a:rPr>
              <a:t>좋은 음식점</a:t>
            </a:r>
            <a:endParaRPr lang="ko-KR" altLang="en-US">
              <a:solidFill>
                <a:schemeClr val="tx1"/>
              </a:solidFill>
              <a:latin typeface="나눔고딕"/>
              <a:ea typeface="나눔고딕"/>
            </a:endParaRPr>
          </a:p>
        </p:txBody>
      </p:sp>
      <p:cxnSp>
        <p:nvCxnSpPr>
          <p:cNvPr id="52" name="꺾인 연결선 51"/>
          <p:cNvCxnSpPr>
            <a:stCxn id="14" idx="0"/>
            <a:endCxn id="50" idx="3"/>
          </p:cNvCxnSpPr>
          <p:nvPr/>
        </p:nvCxnSpPr>
        <p:spPr>
          <a:xfrm rot="5400000" flipH="1">
            <a:off x="5468502" y="-601513"/>
            <a:ext cx="199157" cy="3116692"/>
          </a:xfrm>
          <a:prstGeom prst="bentConnector2">
            <a:avLst/>
          </a:prstGeom>
          <a:noFill/>
          <a:ln w="12700" cap="flat" cmpd="sng" algn="ctr">
            <a:solidFill>
              <a:srgbClr val="000000">
                <a:alpha val="100000"/>
              </a:srgbClr>
            </a:solidFill>
            <a:prstDash val="solid"/>
          </a:ln>
        </p:spPr>
      </p:cxnSp>
      <p:sp>
        <p:nvSpPr>
          <p:cNvPr id="53" name="가로 글상자 52"/>
          <p:cNvSpPr txBox="1"/>
          <p:nvPr/>
        </p:nvSpPr>
        <p:spPr>
          <a:xfrm>
            <a:off x="8379459" y="5271654"/>
            <a:ext cx="360680" cy="365241"/>
          </a:xfrm>
          <a:prstGeom prst="rect">
            <a:avLst/>
          </a:prstGeom>
        </p:spPr>
        <p:txBody>
          <a:bodyPr wrap="none">
            <a:spAutoFit/>
          </a:bodyPr>
          <a:p>
            <a:pPr lvl="0">
              <a:defRPr/>
            </a:pPr>
            <a:r>
              <a:rPr lang="en-US" altLang="ko-KR">
                <a:latin typeface="나눔고딕"/>
                <a:ea typeface="나눔고딕"/>
              </a:rPr>
              <a:t>1</a:t>
            </a:r>
            <a:endParaRPr lang="en-US" altLang="ko-KR">
              <a:latin typeface="나눔고딕"/>
              <a:ea typeface="나눔고딕"/>
            </a:endParaRPr>
          </a:p>
        </p:txBody>
      </p:sp>
      <p:sp>
        <p:nvSpPr>
          <p:cNvPr id="54" name="가로 글상자 53"/>
          <p:cNvSpPr txBox="1"/>
          <p:nvPr/>
        </p:nvSpPr>
        <p:spPr>
          <a:xfrm>
            <a:off x="8379459" y="4082500"/>
            <a:ext cx="360680" cy="365241"/>
          </a:xfrm>
          <a:prstGeom prst="rect">
            <a:avLst/>
          </a:prstGeom>
        </p:spPr>
        <p:txBody>
          <a:bodyPr wrap="none">
            <a:spAutoFit/>
          </a:bodyPr>
          <a:p>
            <a:pPr lvl="0">
              <a:defRPr/>
            </a:pPr>
            <a:r>
              <a:rPr lang="en-US" altLang="ko-KR">
                <a:latin typeface="나눔고딕"/>
                <a:ea typeface="나눔고딕"/>
              </a:rPr>
              <a:t>1</a:t>
            </a:r>
            <a:endParaRPr lang="en-US" altLang="ko-KR">
              <a:latin typeface="나눔고딕"/>
              <a:ea typeface="나눔고딕"/>
            </a:endParaRPr>
          </a:p>
        </p:txBody>
      </p:sp>
      <p:sp>
        <p:nvSpPr>
          <p:cNvPr id="55" name="가로 글상자 54"/>
          <p:cNvSpPr txBox="1"/>
          <p:nvPr/>
        </p:nvSpPr>
        <p:spPr>
          <a:xfrm>
            <a:off x="8379459" y="2803986"/>
            <a:ext cx="360680" cy="365934"/>
          </a:xfrm>
          <a:prstGeom prst="rect">
            <a:avLst/>
          </a:prstGeom>
        </p:spPr>
        <p:txBody>
          <a:bodyPr wrap="none">
            <a:spAutoFit/>
          </a:bodyPr>
          <a:p>
            <a:pPr lvl="0">
              <a:defRPr/>
            </a:pPr>
            <a:r>
              <a:rPr lang="en-US" altLang="ko-KR">
                <a:latin typeface="나눔고딕"/>
                <a:ea typeface="나눔고딕"/>
              </a:rPr>
              <a:t>1</a:t>
            </a:r>
            <a:endParaRPr lang="en-US" altLang="ko-KR">
              <a:latin typeface="나눔고딕"/>
              <a:ea typeface="나눔고딕"/>
            </a:endParaRPr>
          </a:p>
        </p:txBody>
      </p:sp>
      <p:sp>
        <p:nvSpPr>
          <p:cNvPr id="56" name="가로 글상자 55"/>
          <p:cNvSpPr txBox="1"/>
          <p:nvPr/>
        </p:nvSpPr>
        <p:spPr>
          <a:xfrm>
            <a:off x="8379459" y="1782213"/>
            <a:ext cx="360680" cy="365242"/>
          </a:xfrm>
          <a:prstGeom prst="rect">
            <a:avLst/>
          </a:prstGeom>
        </p:spPr>
        <p:txBody>
          <a:bodyPr wrap="none">
            <a:spAutoFit/>
          </a:bodyPr>
          <a:p>
            <a:pPr lvl="0">
              <a:defRPr/>
            </a:pPr>
            <a:r>
              <a:rPr lang="en-US" altLang="ko-KR">
                <a:latin typeface="나눔고딕"/>
                <a:ea typeface="나눔고딕"/>
              </a:rPr>
              <a:t>1</a:t>
            </a:r>
            <a:endParaRPr lang="en-US" altLang="ko-KR">
              <a:latin typeface="나눔고딕"/>
              <a:ea typeface="나눔고딕"/>
            </a:endParaRPr>
          </a:p>
        </p:txBody>
      </p:sp>
      <p:sp>
        <p:nvSpPr>
          <p:cNvPr id="57" name="가로 글상자 56"/>
          <p:cNvSpPr txBox="1"/>
          <p:nvPr/>
        </p:nvSpPr>
        <p:spPr>
          <a:xfrm>
            <a:off x="8376918" y="692729"/>
            <a:ext cx="363222" cy="365241"/>
          </a:xfrm>
          <a:prstGeom prst="rect">
            <a:avLst/>
          </a:prstGeom>
        </p:spPr>
        <p:txBody>
          <a:bodyPr wrap="none">
            <a:spAutoFit/>
          </a:bodyPr>
          <a:p>
            <a:pPr lvl="0">
              <a:defRPr/>
            </a:pPr>
            <a:r>
              <a:rPr lang="en-US" altLang="ko-KR">
                <a:latin typeface="나눔고딕"/>
                <a:ea typeface="나눔고딕"/>
              </a:rPr>
              <a:t>1</a:t>
            </a:r>
            <a:endParaRPr lang="en-US" altLang="ko-KR">
              <a:latin typeface="나눔고딕"/>
              <a:ea typeface="나눔고딕"/>
            </a:endParaRPr>
          </a:p>
        </p:txBody>
      </p:sp>
      <p:sp>
        <p:nvSpPr>
          <p:cNvPr id="58" name="가로 글상자 57"/>
          <p:cNvSpPr txBox="1"/>
          <p:nvPr/>
        </p:nvSpPr>
        <p:spPr>
          <a:xfrm>
            <a:off x="5915659" y="1420093"/>
            <a:ext cx="360681" cy="365241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en-US" altLang="ko-KR">
                <a:latin typeface="나눔고딕"/>
                <a:ea typeface="나눔고딕"/>
              </a:rPr>
              <a:t>N</a:t>
            </a:r>
            <a:endParaRPr lang="en-US" altLang="ko-KR">
              <a:latin typeface="나눔고딕"/>
              <a:ea typeface="나눔고딕"/>
            </a:endParaRPr>
          </a:p>
        </p:txBody>
      </p:sp>
      <p:sp>
        <p:nvSpPr>
          <p:cNvPr id="59" name="가로 글상자 58"/>
          <p:cNvSpPr txBox="1"/>
          <p:nvPr/>
        </p:nvSpPr>
        <p:spPr>
          <a:xfrm>
            <a:off x="6962484" y="4156364"/>
            <a:ext cx="360681" cy="366106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en-US" altLang="ko-KR">
                <a:latin typeface="나눔고딕"/>
                <a:ea typeface="나눔고딕"/>
              </a:rPr>
              <a:t>1</a:t>
            </a:r>
            <a:endParaRPr lang="en-US" altLang="ko-KR">
              <a:latin typeface="나눔고딕"/>
              <a:ea typeface="나눔고딕"/>
            </a:endParaRPr>
          </a:p>
        </p:txBody>
      </p:sp>
      <p:sp>
        <p:nvSpPr>
          <p:cNvPr id="60" name="가로 글상자 59"/>
          <p:cNvSpPr txBox="1"/>
          <p:nvPr/>
        </p:nvSpPr>
        <p:spPr>
          <a:xfrm>
            <a:off x="4074391" y="4156364"/>
            <a:ext cx="360681" cy="366106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en-US" altLang="ko-KR">
                <a:latin typeface="나눔고딕"/>
                <a:ea typeface="나눔고딕"/>
              </a:rPr>
              <a:t>1</a:t>
            </a:r>
            <a:endParaRPr lang="en-US" altLang="ko-KR">
              <a:latin typeface="나눔고딕"/>
              <a:ea typeface="나눔고딕"/>
            </a:endParaRPr>
          </a:p>
        </p:txBody>
      </p:sp>
      <p:sp>
        <p:nvSpPr>
          <p:cNvPr id="61" name="가로 글상자 60"/>
          <p:cNvSpPr txBox="1"/>
          <p:nvPr/>
        </p:nvSpPr>
        <p:spPr>
          <a:xfrm>
            <a:off x="2955751" y="4156364"/>
            <a:ext cx="360681" cy="366106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en-US" altLang="ko-KR">
                <a:latin typeface="나눔고딕"/>
                <a:ea typeface="나눔고딕"/>
              </a:rPr>
              <a:t>N</a:t>
            </a:r>
            <a:endParaRPr lang="en-US" altLang="ko-KR">
              <a:latin typeface="나눔고딕"/>
              <a:ea typeface="나눔고딕"/>
            </a:endParaRPr>
          </a:p>
        </p:txBody>
      </p:sp>
      <p:sp>
        <p:nvSpPr>
          <p:cNvPr id="62" name="가로 글상자 61"/>
          <p:cNvSpPr txBox="1"/>
          <p:nvPr/>
        </p:nvSpPr>
        <p:spPr>
          <a:xfrm>
            <a:off x="3364690" y="4156364"/>
            <a:ext cx="360681" cy="366106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en-US" altLang="ko-KR">
                <a:latin typeface="나눔고딕"/>
                <a:ea typeface="나눔고딕"/>
              </a:rPr>
              <a:t>M</a:t>
            </a:r>
            <a:endParaRPr lang="en-US" altLang="ko-KR">
              <a:latin typeface="나눔고딕"/>
              <a:ea typeface="나눔고딕"/>
            </a:endParaRPr>
          </a:p>
        </p:txBody>
      </p:sp>
      <p:sp>
        <p:nvSpPr>
          <p:cNvPr id="63" name="가로 글상자 62"/>
          <p:cNvSpPr txBox="1"/>
          <p:nvPr/>
        </p:nvSpPr>
        <p:spPr>
          <a:xfrm>
            <a:off x="3136091" y="3062894"/>
            <a:ext cx="360681" cy="366106"/>
          </a:xfrm>
          <a:prstGeom prst="rect">
            <a:avLst/>
          </a:prstGeom>
        </p:spPr>
        <p:txBody>
          <a:bodyPr wrap="squar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나눔고딕"/>
                <a:ea typeface="나눔고딕"/>
              </a:rPr>
              <a:t>1</a:t>
            </a: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나눔고딕"/>
              <a:ea typeface="나눔고딕"/>
            </a:endParaRPr>
          </a:p>
        </p:txBody>
      </p:sp>
      <p:sp>
        <p:nvSpPr>
          <p:cNvPr id="64" name="가로 글상자 63"/>
          <p:cNvSpPr txBox="1"/>
          <p:nvPr/>
        </p:nvSpPr>
        <p:spPr>
          <a:xfrm>
            <a:off x="4142621" y="424298"/>
            <a:ext cx="360681" cy="364372"/>
          </a:xfrm>
          <a:prstGeom prst="rect">
            <a:avLst/>
          </a:prstGeom>
        </p:spPr>
        <p:txBody>
          <a:bodyPr wrap="squar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나눔고딕"/>
                <a:ea typeface="나눔고딕"/>
              </a:rPr>
              <a:t>N</a:t>
            </a: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나눔고딕"/>
              <a:ea typeface="나눔고딕"/>
            </a:endParaRPr>
          </a:p>
        </p:txBody>
      </p:sp>
      <p:sp>
        <p:nvSpPr>
          <p:cNvPr id="65" name="가로 글상자 64"/>
          <p:cNvSpPr txBox="1"/>
          <p:nvPr/>
        </p:nvSpPr>
        <p:spPr>
          <a:xfrm>
            <a:off x="4322964" y="3245947"/>
            <a:ext cx="883269" cy="362123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en-US" altLang="ko-KR">
                <a:latin typeface="나눔고딕"/>
                <a:ea typeface="나눔고딕"/>
              </a:rPr>
              <a:t>(1, 1)</a:t>
            </a:r>
            <a:endParaRPr lang="en-US" altLang="ko-KR">
              <a:latin typeface="나눔고딕"/>
              <a:ea typeface="나눔고딕"/>
            </a:endParaRPr>
          </a:p>
        </p:txBody>
      </p:sp>
      <p:sp>
        <p:nvSpPr>
          <p:cNvPr id="66" name="가로 글상자 65"/>
          <p:cNvSpPr txBox="1"/>
          <p:nvPr/>
        </p:nvSpPr>
        <p:spPr>
          <a:xfrm>
            <a:off x="5549590" y="3247938"/>
            <a:ext cx="883269" cy="362123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en-US" altLang="ko-KR">
                <a:latin typeface="나눔고딕"/>
                <a:ea typeface="나눔고딕"/>
              </a:rPr>
              <a:t>(0, 1)</a:t>
            </a:r>
            <a:endParaRPr lang="en-US" altLang="ko-KR">
              <a:latin typeface="나눔고딕"/>
              <a:ea typeface="나눔고딕"/>
            </a:endParaRPr>
          </a:p>
        </p:txBody>
      </p:sp>
    </p:spTree>
    <p:extLst>
      <p:ext uri="{BB962C8B-B14F-4D97-AF65-F5344CB8AC3E}">
        <p14:creationId xmlns:p14="http://schemas.microsoft.com/office/powerpoint/2010/main" val="686428991"/>
      </p:ext>
    </p:extLst>
  </p:cSld>
  <p:clrMapOvr>
    <a:masterClrMapping/>
  </p:clrMapOvr>
</p:sld>
</file>

<file path=ppt/slides/slide4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p>
            <a:pPr lvl="0">
              <a:defRPr/>
            </a:pPr>
            <a:r>
              <a:rPr lang="ko-KR" altLang="en-US"/>
              <a:t>조인 테이블</a:t>
            </a:r>
            <a:endParaRPr lang="ko-KR" altLang="en-US"/>
          </a:p>
        </p:txBody>
      </p:sp>
      <p:pic>
        <p:nvPicPr>
          <p:cNvPr id="3" name="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tretch>
            <a:fillRect/>
          </a:stretch>
        </p:blipFill>
        <p:spPr>
          <a:xfrm>
            <a:off x="609599" y="1636929"/>
            <a:ext cx="5864801" cy="4464458"/>
          </a:xfrm>
          <a:prstGeom prst="rect">
            <a:avLst/>
          </a:prstGeom>
        </p:spPr>
      </p:pic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>
              <a:defRPr/>
            </a:pPr>
            <a:r>
              <a:rPr lang="ko-KR" altLang="en-US"/>
              <a:t>XML(군산사랑상품권 가맹점)</a:t>
            </a:r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41</a:t>
            </a:fld>
            <a:endParaRPr lang="ko-KR" altLang="en-US"/>
          </a:p>
        </p:txBody>
      </p:sp>
      <p:sp>
        <p:nvSpPr>
          <p:cNvPr id="6" name="가로 글상자 5"/>
          <p:cNvSpPr txBox="1"/>
          <p:nvPr/>
        </p:nvSpPr>
        <p:spPr>
          <a:xfrm>
            <a:off x="7171343" y="3169226"/>
            <a:ext cx="3132513" cy="904702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>
                <a:latin typeface="나눔고딕"/>
                <a:ea typeface="나눔고딕"/>
              </a:rPr>
              <a:t>테이블 조인으로</a:t>
            </a:r>
            <a:endParaRPr lang="ko-KR" altLang="en-US">
              <a:latin typeface="나눔고딕"/>
              <a:ea typeface="나눔고딕"/>
            </a:endParaRPr>
          </a:p>
          <a:p>
            <a:pPr lvl="0">
              <a:defRPr/>
            </a:pPr>
            <a:r>
              <a:rPr lang="ko-KR" altLang="en-US">
                <a:latin typeface="나눔고딕"/>
                <a:ea typeface="나눔고딕"/>
              </a:rPr>
              <a:t>군산사랑상품권 가맹점 찾기가</a:t>
            </a:r>
            <a:endParaRPr lang="ko-KR" altLang="en-US">
              <a:latin typeface="나눔고딕"/>
              <a:ea typeface="나눔고딕"/>
            </a:endParaRPr>
          </a:p>
          <a:p>
            <a:pPr lvl="0">
              <a:defRPr/>
            </a:pPr>
            <a:r>
              <a:rPr lang="ko-KR" altLang="en-US">
                <a:latin typeface="나눔고딕"/>
                <a:ea typeface="나눔고딕"/>
              </a:rPr>
              <a:t>가능해짐</a:t>
            </a:r>
            <a:endParaRPr lang="ko-KR" altLang="en-US">
              <a:latin typeface="나눔고딕"/>
              <a:ea typeface="나눔고딕"/>
            </a:endParaRPr>
          </a:p>
        </p:txBody>
      </p:sp>
    </p:spTree>
    <p:extLst>
      <p:ext uri="{BB962C8B-B14F-4D97-AF65-F5344CB8AC3E}">
        <p14:creationId xmlns:p14="http://schemas.microsoft.com/office/powerpoint/2010/main" val="4190681108"/>
      </p:ext>
    </p:extLst>
  </p:cSld>
  <p:clrMapOvr>
    <a:masterClrMapping/>
  </p:clrMapOvr>
</p:sld>
</file>

<file path=ppt/slides/slide4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p>
            <a:pPr lvl="0">
              <a:defRPr/>
            </a:pPr>
            <a:r>
              <a:rPr lang="ko-KR" altLang="en-US"/>
              <a:t>정규화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p>
            <a:pPr lvl="0">
              <a:defRPr/>
            </a:pPr>
            <a:r>
              <a:rPr lang="ko-KR" altLang="en-US"/>
              <a:t>군산사랑상품권 테이블</a:t>
            </a:r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>
              <a:defRPr/>
            </a:pPr>
            <a:r>
              <a:rPr lang="ko-KR" altLang="en-US"/>
              <a:t>XML(군산사랑상품권 가맹점)</a:t>
            </a:r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43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2597394" y="3652948"/>
            <a:ext cx="1568204" cy="705216"/>
          </a:xfrm>
          <a:prstGeom prst="rect">
            <a:avLst/>
          </a:prstGeom>
          <a:solidFill>
            <a:schemeClr val="lt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r>
              <a:rPr lang="ko-KR" altLang="en-US">
                <a:solidFill>
                  <a:schemeClr val="dk1"/>
                </a:solidFill>
                <a:latin typeface="나눔고딕"/>
                <a:ea typeface="나눔고딕"/>
              </a:rPr>
              <a:t>업소명</a:t>
            </a:r>
            <a:endParaRPr lang="ko-KR" altLang="en-US">
              <a:solidFill>
                <a:schemeClr val="dk1"/>
              </a:solidFill>
              <a:latin typeface="나눔고딕"/>
              <a:ea typeface="나눔고딕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311898" y="3652949"/>
            <a:ext cx="1568204" cy="705216"/>
          </a:xfrm>
          <a:prstGeom prst="rect">
            <a:avLst/>
          </a:prstGeom>
          <a:solidFill>
            <a:schemeClr val="lt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r>
              <a:rPr lang="ko-KR" altLang="en-US">
                <a:solidFill>
                  <a:schemeClr val="dk1"/>
                </a:solidFill>
                <a:latin typeface="나눔고딕"/>
                <a:ea typeface="나눔고딕"/>
              </a:rPr>
              <a:t>도로명주소</a:t>
            </a:r>
            <a:endParaRPr lang="ko-KR" altLang="en-US">
              <a:solidFill>
                <a:schemeClr val="dk1"/>
              </a:solidFill>
              <a:latin typeface="나눔고딕"/>
              <a:ea typeface="나눔고딕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597394" y="5420947"/>
            <a:ext cx="1568204" cy="705216"/>
          </a:xfrm>
          <a:prstGeom prst="rect">
            <a:avLst/>
          </a:prstGeom>
          <a:solidFill>
            <a:schemeClr val="lt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r>
              <a:rPr lang="ko-KR" altLang="en-US">
                <a:solidFill>
                  <a:schemeClr val="dk1"/>
                </a:solidFill>
                <a:latin typeface="나눔고딕"/>
                <a:ea typeface="나눔고딕"/>
              </a:rPr>
              <a:t>전화번호</a:t>
            </a:r>
            <a:endParaRPr lang="ko-KR" altLang="en-US">
              <a:solidFill>
                <a:schemeClr val="dk1"/>
              </a:solidFill>
              <a:latin typeface="나눔고딕"/>
              <a:ea typeface="나눔고딕"/>
            </a:endParaRPr>
          </a:p>
        </p:txBody>
      </p:sp>
      <p:cxnSp>
        <p:nvCxnSpPr>
          <p:cNvPr id="10" name="꺾인 연결선 9"/>
          <p:cNvCxnSpPr>
            <a:stCxn id="6" idx="2"/>
            <a:endCxn id="9" idx="0"/>
          </p:cNvCxnSpPr>
          <p:nvPr/>
        </p:nvCxnSpPr>
        <p:spPr>
          <a:xfrm rot="5400000" flipV="1">
            <a:off x="2850900" y="4888762"/>
            <a:ext cx="1062782" cy="1588"/>
          </a:xfrm>
          <a:prstGeom prst="bentConnector3">
            <a:avLst>
              <a:gd name="adj1" fmla="val 50000"/>
            </a:avLst>
          </a:prstGeom>
          <a:ln>
            <a:solidFill>
              <a:srgbClr val="0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5311898" y="2393511"/>
            <a:ext cx="1568204" cy="705216"/>
          </a:xfrm>
          <a:prstGeom prst="rect">
            <a:avLst/>
          </a:prstGeom>
          <a:solidFill>
            <a:schemeClr val="lt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r>
              <a:rPr lang="ko-KR" altLang="en-US">
                <a:solidFill>
                  <a:schemeClr val="dk1"/>
                </a:solidFill>
                <a:latin typeface="나눔고딕"/>
                <a:ea typeface="나눔고딕"/>
              </a:rPr>
              <a:t>카테고리</a:t>
            </a:r>
            <a:endParaRPr lang="ko-KR" altLang="en-US">
              <a:solidFill>
                <a:schemeClr val="dk1"/>
              </a:solidFill>
              <a:latin typeface="나눔고딕"/>
              <a:ea typeface="나눔고딕"/>
            </a:endParaRPr>
          </a:p>
        </p:txBody>
      </p:sp>
      <p:cxnSp>
        <p:nvCxnSpPr>
          <p:cNvPr id="12" name="꺾인 연결선 11"/>
          <p:cNvCxnSpPr>
            <a:stCxn id="6" idx="3"/>
            <a:endCxn id="11" idx="1"/>
          </p:cNvCxnSpPr>
          <p:nvPr/>
        </p:nvCxnSpPr>
        <p:spPr>
          <a:xfrm flipV="1">
            <a:off x="4165599" y="2746119"/>
            <a:ext cx="1146299" cy="1259437"/>
          </a:xfrm>
          <a:prstGeom prst="bentConnector3">
            <a:avLst>
              <a:gd name="adj1" fmla="val 50000"/>
            </a:avLst>
          </a:prstGeom>
          <a:ln>
            <a:solidFill>
              <a:srgbClr val="0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화살표 12"/>
          <p:cNvCxnSpPr>
            <a:stCxn id="6" idx="3"/>
            <a:endCxn id="7" idx="1"/>
          </p:cNvCxnSpPr>
          <p:nvPr/>
        </p:nvCxnSpPr>
        <p:spPr>
          <a:xfrm>
            <a:off x="4165598" y="4005556"/>
            <a:ext cx="11463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>
          <a:xfrm>
            <a:off x="7607133" y="3652949"/>
            <a:ext cx="1568204" cy="705216"/>
          </a:xfrm>
          <a:prstGeom prst="rect">
            <a:avLst/>
          </a:prstGeom>
          <a:solidFill>
            <a:schemeClr val="lt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r>
              <a:rPr lang="ko-KR" altLang="en-US">
                <a:solidFill>
                  <a:schemeClr val="dk1"/>
                </a:solidFill>
                <a:latin typeface="나눔고딕"/>
                <a:ea typeface="나눔고딕"/>
              </a:rPr>
              <a:t>행정동</a:t>
            </a:r>
            <a:endParaRPr lang="ko-KR" altLang="en-US">
              <a:solidFill>
                <a:schemeClr val="dk1"/>
              </a:solidFill>
              <a:latin typeface="나눔고딕"/>
              <a:ea typeface="나눔고딕"/>
            </a:endParaRPr>
          </a:p>
        </p:txBody>
      </p:sp>
      <p:cxnSp>
        <p:nvCxnSpPr>
          <p:cNvPr id="15" name="화살표 14"/>
          <p:cNvCxnSpPr>
            <a:stCxn id="7" idx="3"/>
            <a:endCxn id="14" idx="1"/>
          </p:cNvCxnSpPr>
          <p:nvPr/>
        </p:nvCxnSpPr>
        <p:spPr>
          <a:xfrm>
            <a:off x="6880102" y="4005557"/>
            <a:ext cx="727032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9823694" y="3652949"/>
            <a:ext cx="1568204" cy="705216"/>
          </a:xfrm>
          <a:prstGeom prst="rect">
            <a:avLst/>
          </a:prstGeom>
          <a:solidFill>
            <a:schemeClr val="lt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r>
              <a:rPr lang="ko-KR" altLang="en-US">
                <a:solidFill>
                  <a:schemeClr val="dk1"/>
                </a:solidFill>
                <a:latin typeface="나눔고딕"/>
                <a:ea typeface="나눔고딕"/>
              </a:rPr>
              <a:t>법정동</a:t>
            </a:r>
            <a:endParaRPr lang="ko-KR" altLang="en-US">
              <a:solidFill>
                <a:schemeClr val="dk1"/>
              </a:solidFill>
              <a:latin typeface="나눔고딕"/>
              <a:ea typeface="나눔고딕"/>
            </a:endParaRPr>
          </a:p>
        </p:txBody>
      </p:sp>
      <p:cxnSp>
        <p:nvCxnSpPr>
          <p:cNvPr id="17" name="화살표 16"/>
          <p:cNvCxnSpPr>
            <a:endCxn id="16" idx="1"/>
          </p:cNvCxnSpPr>
          <p:nvPr/>
        </p:nvCxnSpPr>
        <p:spPr>
          <a:xfrm>
            <a:off x="9175338" y="4005557"/>
            <a:ext cx="648356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6200474"/>
      </p:ext>
    </p:extLst>
  </p:cSld>
  <p:clrMapOvr>
    <a:masterClrMapping/>
  </p:clrMapOvr>
</p:sld>
</file>

<file path=ppt/slides/slide4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p>
            <a:pPr lvl="0">
              <a:defRPr/>
            </a:pPr>
            <a:r>
              <a:rPr lang="ko-KR" altLang="en-US"/>
              <a:t>정규화</a:t>
            </a:r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>
              <a:defRPr/>
            </a:pPr>
            <a:r>
              <a:rPr lang="ko-KR" altLang="en-US"/>
              <a:t>XML(군산사랑상품권 가맹점)</a:t>
            </a:r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44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2597395" y="2723783"/>
            <a:ext cx="1568204" cy="705216"/>
          </a:xfrm>
          <a:prstGeom prst="rect">
            <a:avLst/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ctr"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나눔고딕"/>
                <a:ea typeface="나눔고딕"/>
              </a:rPr>
              <a:t>업소명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나눔고딕"/>
              <a:ea typeface="나눔고딕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597395" y="4491782"/>
            <a:ext cx="1568204" cy="705216"/>
          </a:xfrm>
          <a:prstGeom prst="rect">
            <a:avLst/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ctr"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나눔고딕"/>
                <a:ea typeface="나눔고딕"/>
              </a:rPr>
              <a:t>전화번호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나눔고딕"/>
              <a:ea typeface="나눔고딕"/>
            </a:endParaRPr>
          </a:p>
        </p:txBody>
      </p:sp>
      <p:cxnSp>
        <p:nvCxnSpPr>
          <p:cNvPr id="8" name="꺾인 연결선 7"/>
          <p:cNvCxnSpPr>
            <a:stCxn id="6" idx="2"/>
            <a:endCxn id="7" idx="0"/>
          </p:cNvCxnSpPr>
          <p:nvPr/>
        </p:nvCxnSpPr>
        <p:spPr>
          <a:xfrm rot="5400000" flipV="1">
            <a:off x="2850901" y="3959597"/>
            <a:ext cx="1062782" cy="1588"/>
          </a:xfrm>
          <a:prstGeom prst="bentConnector3">
            <a:avLst>
              <a:gd name="adj1" fmla="val 50000"/>
            </a:avLst>
          </a:prstGeom>
          <a:noFill/>
          <a:ln w="12700" cap="flat" cmpd="sng" algn="ctr">
            <a:solidFill>
              <a:srgbClr val="000000">
                <a:alpha val="100000"/>
              </a:srgbClr>
            </a:solidFill>
            <a:prstDash val="solid"/>
            <a:tailEnd type="arrow"/>
          </a:ln>
        </p:spPr>
      </p:cxnSp>
      <p:sp>
        <p:nvSpPr>
          <p:cNvPr id="9" name="직사각형 8"/>
          <p:cNvSpPr/>
          <p:nvPr/>
        </p:nvSpPr>
        <p:spPr>
          <a:xfrm>
            <a:off x="5200978" y="3099221"/>
            <a:ext cx="1568204" cy="705216"/>
          </a:xfrm>
          <a:prstGeom prst="rect">
            <a:avLst/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ctr"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나눔고딕"/>
                <a:ea typeface="나눔고딕"/>
              </a:rPr>
              <a:t>업소명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나눔고딕"/>
              <a:ea typeface="나눔고딕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915481" y="3099222"/>
            <a:ext cx="1568204" cy="705216"/>
          </a:xfrm>
          <a:prstGeom prst="rect">
            <a:avLst/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ctr"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나눔고딕"/>
                <a:ea typeface="나눔고딕"/>
              </a:rPr>
              <a:t>도로명주소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나눔고딕"/>
              <a:ea typeface="나눔고딕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7915481" y="1839784"/>
            <a:ext cx="1568204" cy="705216"/>
          </a:xfrm>
          <a:prstGeom prst="rect">
            <a:avLst/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ctr"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나눔고딕"/>
                <a:ea typeface="나눔고딕"/>
              </a:rPr>
              <a:t>카테고리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나눔고딕"/>
              <a:ea typeface="나눔고딕"/>
            </a:endParaRPr>
          </a:p>
        </p:txBody>
      </p:sp>
      <p:cxnSp>
        <p:nvCxnSpPr>
          <p:cNvPr id="12" name="꺾인 연결선 11"/>
          <p:cNvCxnSpPr>
            <a:stCxn id="9" idx="3"/>
            <a:endCxn id="11" idx="1"/>
          </p:cNvCxnSpPr>
          <p:nvPr/>
        </p:nvCxnSpPr>
        <p:spPr>
          <a:xfrm flipV="1">
            <a:off x="6769183" y="2192392"/>
            <a:ext cx="1146299" cy="1259437"/>
          </a:xfrm>
          <a:prstGeom prst="bentConnector3">
            <a:avLst>
              <a:gd name="adj1" fmla="val 50000"/>
            </a:avLst>
          </a:prstGeom>
          <a:noFill/>
          <a:ln w="12700" cap="flat" cmpd="sng" algn="ctr">
            <a:solidFill>
              <a:srgbClr val="000000">
                <a:alpha val="100000"/>
              </a:srgbClr>
            </a:solidFill>
            <a:prstDash val="solid"/>
            <a:tailEnd type="arrow"/>
          </a:ln>
        </p:spPr>
      </p:cxnSp>
      <p:cxnSp>
        <p:nvCxnSpPr>
          <p:cNvPr id="13" name="화살표 12"/>
          <p:cNvCxnSpPr>
            <a:stCxn id="9" idx="3"/>
            <a:endCxn id="10" idx="1"/>
          </p:cNvCxnSpPr>
          <p:nvPr/>
        </p:nvCxnSpPr>
        <p:spPr>
          <a:xfrm>
            <a:off x="6769182" y="3451829"/>
            <a:ext cx="1146300" cy="0"/>
          </a:xfrm>
          <a:prstGeom prst="straightConnector1">
            <a:avLst/>
          </a:prstGeom>
          <a:noFill/>
          <a:ln w="12700" cap="flat" cmpd="sng" algn="ctr">
            <a:solidFill>
              <a:srgbClr val="000000">
                <a:alpha val="100000"/>
              </a:srgbClr>
            </a:solidFill>
            <a:prstDash val="solid"/>
            <a:tailEnd type="arrow"/>
          </a:ln>
        </p:spPr>
      </p:cxnSp>
      <p:sp>
        <p:nvSpPr>
          <p:cNvPr id="14" name="직사각형 13"/>
          <p:cNvSpPr/>
          <p:nvPr/>
        </p:nvSpPr>
        <p:spPr>
          <a:xfrm>
            <a:off x="5311898" y="4847904"/>
            <a:ext cx="1568204" cy="705216"/>
          </a:xfrm>
          <a:prstGeom prst="rect">
            <a:avLst/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ctr"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나눔고딕"/>
                <a:ea typeface="나눔고딕"/>
              </a:rPr>
              <a:t>행정동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나눔고딕"/>
              <a:ea typeface="나눔고딕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7528459" y="4847904"/>
            <a:ext cx="1568204" cy="705216"/>
          </a:xfrm>
          <a:prstGeom prst="rect">
            <a:avLst/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ctr"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나눔고딕"/>
                <a:ea typeface="나눔고딕"/>
              </a:rPr>
              <a:t>법정동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나눔고딕"/>
              <a:ea typeface="나눔고딕"/>
            </a:endParaRPr>
          </a:p>
        </p:txBody>
      </p:sp>
      <p:cxnSp>
        <p:nvCxnSpPr>
          <p:cNvPr id="16" name="화살표 15"/>
          <p:cNvCxnSpPr>
            <a:endCxn id="15" idx="1"/>
          </p:cNvCxnSpPr>
          <p:nvPr/>
        </p:nvCxnSpPr>
        <p:spPr>
          <a:xfrm>
            <a:off x="6880103" y="5200512"/>
            <a:ext cx="648356" cy="0"/>
          </a:xfrm>
          <a:prstGeom prst="straightConnector1">
            <a:avLst/>
          </a:prstGeom>
          <a:noFill/>
          <a:ln w="12700" cap="flat" cmpd="sng" algn="ctr">
            <a:solidFill>
              <a:srgbClr val="000000">
                <a:alpha val="100000"/>
              </a:srgbClr>
            </a:solidFill>
            <a:prstDash val="solid"/>
            <a:tailEnd type="arrow"/>
          </a:ln>
        </p:spPr>
      </p:cxnSp>
    </p:spTree>
    <p:extLst>
      <p:ext uri="{BB962C8B-B14F-4D97-AF65-F5344CB8AC3E}">
        <p14:creationId xmlns:p14="http://schemas.microsoft.com/office/powerpoint/2010/main" val="3109169975"/>
      </p:ext>
    </p:extLst>
  </p:cSld>
  <p:clrMapOvr>
    <a:masterClrMapping/>
  </p:clrMapOvr>
</p:sld>
</file>

<file path=ppt/slides/slide4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모서리가 둥근 직사각형 12"/>
          <p:cNvSpPr/>
          <p:nvPr/>
        </p:nvSpPr>
        <p:spPr>
          <a:xfrm>
            <a:off x="5506742" y="1581150"/>
            <a:ext cx="1695127" cy="2111321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ko-KR" altLang="en-US">
              <a:solidFill>
                <a:schemeClr val="dk1"/>
              </a:solidFill>
              <a:latin typeface="나눔고딕"/>
              <a:ea typeface="나눔고딕"/>
              <a:cs typeface="+mn-cs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p>
            <a:pPr lvl="0">
              <a:defRPr/>
            </a:pPr>
            <a:r>
              <a:rPr lang="ko-KR" altLang="en-US"/>
              <a:t>정규화 진행</a:t>
            </a:r>
            <a:r>
              <a:rPr lang="en-US" altLang="ko-KR"/>
              <a:t>(</a:t>
            </a:r>
            <a:r>
              <a:rPr lang="ko-KR" altLang="en-US"/>
              <a:t>제</a:t>
            </a:r>
            <a:r>
              <a:rPr lang="en-US" altLang="ko-KR"/>
              <a:t>2</a:t>
            </a:r>
            <a:r>
              <a:rPr lang="ko-KR" altLang="en-US"/>
              <a:t>정규화</a:t>
            </a:r>
            <a:r>
              <a:rPr lang="en-US" altLang="ko-KR"/>
              <a:t>)</a:t>
            </a:r>
            <a:endParaRPr lang="en-US" altLang="ko-KR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09599" y="1600200"/>
            <a:ext cx="3560495" cy="182880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5603607" y="1806521"/>
            <a:ext cx="1501398" cy="708078"/>
          </a:xfrm>
          <a:prstGeom prst="rect">
            <a:avLst/>
          </a:prstGeom>
          <a:solidFill>
            <a:schemeClr val="lt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r>
              <a:rPr lang="ko-KR" altLang="en-US">
                <a:solidFill>
                  <a:schemeClr val="dk1"/>
                </a:solidFill>
                <a:latin typeface="나눔고딕"/>
                <a:ea typeface="나눔고딕"/>
                <a:cs typeface="+mn-cs"/>
              </a:rPr>
              <a:t>상호</a:t>
            </a:r>
            <a:endParaRPr lang="ko-KR" altLang="en-US">
              <a:solidFill>
                <a:schemeClr val="dk1"/>
              </a:solidFill>
              <a:latin typeface="나눔고딕"/>
              <a:ea typeface="나눔고딕"/>
              <a:cs typeface="+mn-cs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603607" y="2720921"/>
            <a:ext cx="1501398" cy="708078"/>
          </a:xfrm>
          <a:prstGeom prst="rect">
            <a:avLst/>
          </a:prstGeom>
          <a:solidFill>
            <a:schemeClr val="lt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r>
              <a:rPr lang="ko-KR" altLang="en-US">
                <a:solidFill>
                  <a:schemeClr val="dk1"/>
                </a:solidFill>
                <a:latin typeface="나눔고딕"/>
                <a:ea typeface="나눔고딕"/>
                <a:cs typeface="+mn-cs"/>
              </a:rPr>
              <a:t>소재지</a:t>
            </a:r>
            <a:endParaRPr lang="ko-KR" altLang="en-US">
              <a:solidFill>
                <a:schemeClr val="dk1"/>
              </a:solidFill>
              <a:latin typeface="나눔고딕"/>
              <a:ea typeface="나눔고딕"/>
              <a:cs typeface="+mn-cs"/>
            </a:endParaRPr>
          </a:p>
        </p:txBody>
      </p:sp>
      <p:cxnSp>
        <p:nvCxnSpPr>
          <p:cNvPr id="9" name="화살표 8"/>
          <p:cNvCxnSpPr>
            <a:stCxn id="7" idx="3"/>
          </p:cNvCxnSpPr>
          <p:nvPr/>
        </p:nvCxnSpPr>
        <p:spPr>
          <a:xfrm>
            <a:off x="7105005" y="2160560"/>
            <a:ext cx="1632594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화살표 9"/>
          <p:cNvCxnSpPr/>
          <p:nvPr/>
        </p:nvCxnSpPr>
        <p:spPr>
          <a:xfrm>
            <a:off x="7105005" y="3074960"/>
            <a:ext cx="1632594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8737599" y="1806521"/>
            <a:ext cx="1501398" cy="708078"/>
          </a:xfrm>
          <a:prstGeom prst="rect">
            <a:avLst/>
          </a:prstGeom>
          <a:solidFill>
            <a:schemeClr val="lt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r>
              <a:rPr lang="ko-KR" altLang="en-US">
                <a:solidFill>
                  <a:schemeClr val="dk1"/>
                </a:solidFill>
                <a:latin typeface="나눔고딕"/>
                <a:ea typeface="나눔고딕"/>
                <a:cs typeface="+mn-cs"/>
              </a:rPr>
              <a:t>업종</a:t>
            </a:r>
            <a:endParaRPr lang="ko-KR" altLang="en-US">
              <a:solidFill>
                <a:schemeClr val="dk1"/>
              </a:solidFill>
              <a:latin typeface="나눔고딕"/>
              <a:ea typeface="나눔고딕"/>
              <a:cs typeface="+mn-cs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8737599" y="2720921"/>
            <a:ext cx="1501398" cy="708078"/>
          </a:xfrm>
          <a:prstGeom prst="rect">
            <a:avLst/>
          </a:prstGeom>
          <a:solidFill>
            <a:schemeClr val="lt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r>
              <a:rPr lang="ko-KR" altLang="en-US">
                <a:solidFill>
                  <a:schemeClr val="dk1"/>
                </a:solidFill>
                <a:latin typeface="나눔고딕"/>
                <a:ea typeface="나눔고딕"/>
                <a:cs typeface="+mn-cs"/>
              </a:rPr>
              <a:t>행정동</a:t>
            </a:r>
            <a:endParaRPr lang="ko-KR" altLang="en-US">
              <a:solidFill>
                <a:schemeClr val="dk1"/>
              </a:solidFill>
              <a:latin typeface="나눔고딕"/>
              <a:ea typeface="나눔고딕"/>
              <a:cs typeface="+mn-cs"/>
            </a:endParaRPr>
          </a:p>
        </p:txBody>
      </p:sp>
      <p:sp>
        <p:nvSpPr>
          <p:cNvPr id="15" name="가로 글상자 14"/>
          <p:cNvSpPr txBox="1"/>
          <p:nvPr/>
        </p:nvSpPr>
        <p:spPr>
          <a:xfrm>
            <a:off x="426752" y="4026190"/>
            <a:ext cx="644859" cy="362951"/>
          </a:xfrm>
          <a:prstGeom prst="rect">
            <a:avLst/>
          </a:prstGeom>
        </p:spPr>
        <p:txBody>
          <a:bodyPr wrap="none">
            <a:spAutoFit/>
          </a:bodyPr>
          <a:p>
            <a:pPr lvl="0">
              <a:defRPr/>
            </a:pPr>
            <a:r>
              <a:rPr lang="ko-KR" altLang="en-US">
                <a:latin typeface="나눔고딕"/>
                <a:ea typeface="나눔고딕"/>
                <a:cs typeface="+mn-cs"/>
              </a:rPr>
              <a:t>업종</a:t>
            </a:r>
            <a:endParaRPr lang="ko-KR" altLang="en-US">
              <a:latin typeface="나눔고딕"/>
              <a:ea typeface="나눔고딕"/>
              <a:cs typeface="+mn-cs"/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/>
        </p:nvGraphicFramePr>
        <p:xfrm>
          <a:off x="426752" y="4389141"/>
          <a:ext cx="4898362" cy="1622854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973788"/>
                <a:gridCol w="2521855"/>
                <a:gridCol w="1402718"/>
              </a:tblGrid>
              <a:tr h="374069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ko-KR" altLang="en-US" b="0">
                          <a:solidFill>
                            <a:schemeClr val="tx1"/>
                          </a:solidFill>
                        </a:rPr>
                        <a:t>번호</a:t>
                      </a:r>
                      <a:endParaRPr lang="ko-KR" altLang="en-US" b="0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ko-KR" altLang="en-US" b="0">
                          <a:solidFill>
                            <a:schemeClr val="tx1"/>
                          </a:solidFill>
                        </a:rPr>
                        <a:t>상호</a:t>
                      </a:r>
                      <a:endParaRPr lang="ko-KR" altLang="en-US" b="0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ko-KR" altLang="en-US" b="0">
                          <a:solidFill>
                            <a:schemeClr val="tx1"/>
                          </a:solidFill>
                        </a:rPr>
                        <a:t>카테고리</a:t>
                      </a:r>
                      <a:endParaRPr lang="ko-KR" altLang="en-US" b="0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406357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altLang="ko-KR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라라코스트</a:t>
                      </a: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양식</a:t>
                      </a: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406357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altLang="ko-KR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명륜진사갈비 군산점</a:t>
                      </a: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한식</a:t>
                      </a: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436071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US" altLang="ko-KR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롯데리아</a:t>
                      </a: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패스트푸드</a:t>
                      </a: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7" name="가로 글상자 16"/>
          <p:cNvSpPr txBox="1"/>
          <p:nvPr/>
        </p:nvSpPr>
        <p:spPr>
          <a:xfrm>
            <a:off x="5795521" y="4026190"/>
            <a:ext cx="862964" cy="362951"/>
          </a:xfrm>
          <a:prstGeom prst="rect">
            <a:avLst/>
          </a:prstGeom>
        </p:spPr>
        <p:txBody>
          <a:bodyPr wrap="none">
            <a:spAutoFit/>
          </a:bodyPr>
          <a:p>
            <a:pPr lvl="0">
              <a:defRPr/>
            </a:pPr>
            <a:r>
              <a:rPr lang="ko-KR" altLang="en-US">
                <a:latin typeface="나눔고딕"/>
                <a:ea typeface="나눔고딕"/>
                <a:cs typeface="+mn-cs"/>
              </a:rPr>
              <a:t>행정동</a:t>
            </a:r>
            <a:endParaRPr lang="ko-KR" altLang="en-US">
              <a:latin typeface="나눔고딕"/>
              <a:ea typeface="나눔고딕"/>
              <a:cs typeface="+mn-cs"/>
            </a:endParaRPr>
          </a:p>
        </p:txBody>
      </p:sp>
      <p:graphicFrame>
        <p:nvGraphicFramePr>
          <p:cNvPr id="18" name="표 17"/>
          <p:cNvGraphicFramePr>
            <a:graphicFrameLocks noGrp="1"/>
          </p:cNvGraphicFramePr>
          <p:nvPr/>
        </p:nvGraphicFramePr>
        <p:xfrm>
          <a:off x="5795521" y="4389142"/>
          <a:ext cx="5001582" cy="159314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2787972"/>
                <a:gridCol w="1106805"/>
                <a:gridCol w="1106805"/>
              </a:tblGrid>
              <a:tr h="374069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ko-KR" altLang="en-US" b="0">
                          <a:solidFill>
                            <a:schemeClr val="tx1"/>
                          </a:solidFill>
                        </a:rPr>
                        <a:t>소재지</a:t>
                      </a:r>
                      <a:endParaRPr lang="ko-KR" altLang="en-US" b="0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ko-KR" altLang="en-US" b="0">
                          <a:solidFill>
                            <a:schemeClr val="tx1"/>
                          </a:solidFill>
                        </a:rPr>
                        <a:t>행정동</a:t>
                      </a:r>
                      <a:endParaRPr lang="ko-KR" altLang="en-US" b="0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ko-KR" altLang="en-US" b="0">
                          <a:solidFill>
                            <a:schemeClr val="tx1"/>
                          </a:solidFill>
                        </a:rPr>
                        <a:t>법정동</a:t>
                      </a:r>
                      <a:endParaRPr lang="ko-KR" altLang="en-US" b="0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406357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군산시 나운</a:t>
                      </a: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동 별별로</a:t>
                      </a:r>
                      <a:endParaRPr lang="en-US" altLang="ko-KR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나운</a:t>
                      </a: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동</a:t>
                      </a: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나운</a:t>
                      </a: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동</a:t>
                      </a: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406357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군산시 미룡동 대학로</a:t>
                      </a: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~</a:t>
                      </a:r>
                      <a:endParaRPr lang="en-US" altLang="ko-KR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나운</a:t>
                      </a: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동</a:t>
                      </a: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미룡동</a:t>
                      </a: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406357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군산시 미장동 좋은도로</a:t>
                      </a: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수송동</a:t>
                      </a: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미장동</a:t>
                      </a: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9" name="직사각형 1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>
              <a:defRPr/>
            </a:pPr>
            <a:fld id="{AD22CD3B-FDDF-4998-970C-76E6E0BEC65F}" type="slidenum">
              <a:rPr lang="en-US" altLang="en-US"/>
              <a:pPr lvl="0">
                <a:defRPr/>
              </a:pPr>
              <a:t>23</a:t>
            </a:fld>
            <a:endParaRPr lang="en-US" altLang="en-US"/>
          </a:p>
        </p:txBody>
      </p:sp>
      <p:sp>
        <p:nvSpPr>
          <p:cNvPr id="20" name="직사각형 19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>
              <a:defRPr/>
            </a:pPr>
            <a:r>
              <a:rPr lang="ko-KR" altLang="en-US"/>
              <a:t>DB(군산사랑상품권 가맹점)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0572553"/>
      </p:ext>
    </p:extLst>
  </p:cSld>
  <p:clrMapOvr>
    <a:masterClrMapping/>
  </p:clrMapOvr>
</p:sld>
</file>

<file path=ppt/slides/slide4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p>
            <a:pPr lvl="0">
              <a:defRPr/>
            </a:pPr>
            <a:r>
              <a:rPr lang="ko-KR" altLang="en-US"/>
              <a:t>정규화 진행</a:t>
            </a:r>
            <a:endParaRPr lang="ko-KR" altLang="en-US"/>
          </a:p>
        </p:txBody>
      </p:sp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609599" y="2354989"/>
          <a:ext cx="6476665" cy="159314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2581888"/>
                <a:gridCol w="2787972"/>
                <a:gridCol w="1106805"/>
              </a:tblGrid>
              <a:tr h="374069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ko-KR" altLang="en-US" b="0">
                          <a:solidFill>
                            <a:schemeClr val="tx1"/>
                          </a:solidFill>
                        </a:rPr>
                        <a:t>상호</a:t>
                      </a:r>
                      <a:endParaRPr lang="ko-KR" altLang="en-US" b="0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ko-KR" altLang="en-US" b="0">
                          <a:solidFill>
                            <a:schemeClr val="tx1"/>
                          </a:solidFill>
                        </a:rPr>
                        <a:t>소재지</a:t>
                      </a:r>
                      <a:endParaRPr lang="ko-KR" altLang="en-US" b="0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ko-KR" altLang="en-US" b="0">
                          <a:solidFill>
                            <a:schemeClr val="tx1"/>
                          </a:solidFill>
                        </a:rPr>
                        <a:t>행정동</a:t>
                      </a:r>
                      <a:endParaRPr lang="ko-KR" altLang="en-US" b="0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406357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CU 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군산</a:t>
                      </a: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OO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점</a:t>
                      </a: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marL="0" lvl="0" algn="ctr" defTabSz="914400" rtl="0" eaLnBrk="1" latinLnBrk="1" hangingPunct="1"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0" lang="ko-KR" altLang="en-US" sz="18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군산시 별별로 </a:t>
                      </a:r>
                      <a:r>
                        <a:rPr xmlns:mc="http://schemas.openxmlformats.org/markup-compatibility/2006" xmlns:hp="http://schemas.haansoft.com/office/presentation/8.0" kumimoji="0" lang="en-US" altLang="ko-KR" sz="18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(</a:t>
                      </a:r>
                      <a:r>
                        <a:rPr xmlns:mc="http://schemas.openxmlformats.org/markup-compatibility/2006" xmlns:hp="http://schemas.haansoft.com/office/presentation/8.0" kumimoji="0" lang="ko-KR" altLang="en-US" sz="18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나운</a:t>
                      </a:r>
                      <a:r>
                        <a:rPr xmlns:mc="http://schemas.openxmlformats.org/markup-compatibility/2006" xmlns:hp="http://schemas.haansoft.com/office/presentation/8.0" kumimoji="0" lang="en-US" altLang="ko-KR" sz="18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2</a:t>
                      </a:r>
                      <a:r>
                        <a:rPr xmlns:mc="http://schemas.openxmlformats.org/markup-compatibility/2006" xmlns:hp="http://schemas.haansoft.com/office/presentation/8.0" kumimoji="0" lang="ko-KR" altLang="en-US" sz="18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동</a:t>
                      </a:r>
                      <a:r>
                        <a:rPr xmlns:mc="http://schemas.openxmlformats.org/markup-compatibility/2006" xmlns:hp="http://schemas.haansoft.com/office/presentation/8.0" kumimoji="0" lang="en-US" altLang="ko-KR" sz="18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)</a:t>
                      </a:r>
                      <a:endParaRPr xmlns:mc="http://schemas.openxmlformats.org/markup-compatibility/2006" xmlns:hp="http://schemas.haansoft.com/office/presentation/8.0" kumimoji="0" lang="en-US" altLang="ko-KR" sz="1800" b="0" i="0" u="none" strike="noStrike" kern="1200" cap="none" normalizeH="0" baseline="0" mc:Ignorable="hp" hp:hslEmbossed="0">
                        <a:solidFill>
                          <a:srgbClr val="000000"/>
                        </a:solidFill>
                        <a:latin typeface="Calibri"/>
                        <a:ea typeface="맑은 고딕"/>
                        <a:cs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나운</a:t>
                      </a: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동</a:t>
                      </a: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406357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명륜진사갈비 군산점</a:t>
                      </a: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marL="0" lvl="0" algn="ctr" defTabSz="914400" rtl="0" eaLnBrk="1" latinLnBrk="1" hangingPunct="1"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0" lang="ko-KR" altLang="en-US" sz="18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군산시 대학로</a:t>
                      </a:r>
                      <a:r>
                        <a:rPr xmlns:mc="http://schemas.openxmlformats.org/markup-compatibility/2006" xmlns:hp="http://schemas.haansoft.com/office/presentation/8.0" kumimoji="0" lang="en-US" altLang="ko-KR" sz="18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Calibri"/>
                        </a:rPr>
                        <a:t>~</a:t>
                      </a:r>
                      <a:r>
                        <a:rPr xmlns:mc="http://schemas.openxmlformats.org/markup-compatibility/2006" xmlns:hp="http://schemas.haansoft.com/office/presentation/8.0" kumimoji="0" lang="ko-KR" altLang="en-US" sz="18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Calibri"/>
                        </a:rPr>
                        <a:t> </a:t>
                      </a:r>
                      <a:r>
                        <a:rPr xmlns:mc="http://schemas.openxmlformats.org/markup-compatibility/2006" xmlns:hp="http://schemas.haansoft.com/office/presentation/8.0" kumimoji="0" lang="en-US" altLang="ko-KR" sz="18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Calibri"/>
                        </a:rPr>
                        <a:t>(</a:t>
                      </a:r>
                      <a:r>
                        <a:rPr xmlns:mc="http://schemas.openxmlformats.org/markup-compatibility/2006" xmlns:hp="http://schemas.haansoft.com/office/presentation/8.0" kumimoji="0" lang="ko-KR" altLang="en-US" sz="18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Calibri"/>
                        </a:rPr>
                        <a:t>미룡동</a:t>
                      </a:r>
                      <a:r>
                        <a:rPr xmlns:mc="http://schemas.openxmlformats.org/markup-compatibility/2006" xmlns:hp="http://schemas.haansoft.com/office/presentation/8.0" kumimoji="0" lang="en-US" altLang="ko-KR" sz="18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Calibri"/>
                        </a:rPr>
                        <a:t>)</a:t>
                      </a:r>
                      <a:endParaRPr xmlns:mc="http://schemas.openxmlformats.org/markup-compatibility/2006" xmlns:hp="http://schemas.haansoft.com/office/presentation/8.0" kumimoji="0" lang="en-US" altLang="ko-KR" sz="1800" b="0" i="0" u="none" strike="noStrike" kern="1200" cap="none" normalizeH="0" baseline="0" mc:Ignorable="hp" hp:hslEmbossed="0">
                        <a:solidFill>
                          <a:srgbClr val="000000"/>
                        </a:solidFill>
                        <a:latin typeface="Calibri"/>
                        <a:ea typeface="맑은 고딕"/>
                        <a:cs typeface="Calibri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나운</a:t>
                      </a: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동</a:t>
                      </a: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406357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군산사랑게스트하우스</a:t>
                      </a: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marL="0" lvl="0" algn="ctr" defTabSz="914400" rtl="0" eaLnBrk="1" latinLnBrk="1" hangingPunct="1"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0" lang="ko-KR" altLang="en-US" sz="18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군산시 좋은도로 </a:t>
                      </a:r>
                      <a:r>
                        <a:rPr xmlns:mc="http://schemas.openxmlformats.org/markup-compatibility/2006" xmlns:hp="http://schemas.haansoft.com/office/presentation/8.0" kumimoji="0" lang="en-US" altLang="ko-KR" sz="18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(</a:t>
                      </a:r>
                      <a:r>
                        <a:rPr xmlns:mc="http://schemas.openxmlformats.org/markup-compatibility/2006" xmlns:hp="http://schemas.haansoft.com/office/presentation/8.0" kumimoji="0" lang="ko-KR" altLang="en-US" sz="18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미장동</a:t>
                      </a:r>
                      <a:r>
                        <a:rPr xmlns:mc="http://schemas.openxmlformats.org/markup-compatibility/2006" xmlns:hp="http://schemas.haansoft.com/office/presentation/8.0" kumimoji="0" lang="en-US" altLang="ko-KR" sz="18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)</a:t>
                      </a:r>
                      <a:endParaRPr xmlns:mc="http://schemas.openxmlformats.org/markup-compatibility/2006" xmlns:hp="http://schemas.haansoft.com/office/presentation/8.0" kumimoji="0" lang="en-US" altLang="ko-KR" sz="1800" b="0" i="0" u="none" strike="noStrike" kern="1200" cap="none" normalizeH="0" baseline="0" mc:Ignorable="hp" hp:hslEmbossed="0">
                        <a:solidFill>
                          <a:srgbClr val="000000"/>
                        </a:solidFill>
                        <a:latin typeface="Calibri"/>
                        <a:ea typeface="맑은 고딕"/>
                        <a:cs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수송동</a:t>
                      </a: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7" name="가로 글상자 6"/>
          <p:cNvSpPr txBox="1"/>
          <p:nvPr/>
        </p:nvSpPr>
        <p:spPr>
          <a:xfrm>
            <a:off x="609599" y="1992038"/>
            <a:ext cx="862964" cy="362951"/>
          </a:xfrm>
          <a:prstGeom prst="rect">
            <a:avLst/>
          </a:prstGeom>
        </p:spPr>
        <p:txBody>
          <a:bodyPr wrap="squar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나눔고딕"/>
                <a:ea typeface="나눔고딕"/>
                <a:cs typeface="+mn-cs"/>
              </a:rPr>
              <a:t>행정동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나눔고딕"/>
              <a:ea typeface="나눔고딕"/>
              <a:cs typeface="+mn-cs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485534" y="4615588"/>
            <a:ext cx="1360130" cy="645763"/>
          </a:xfrm>
          <a:prstGeom prst="rect">
            <a:avLst/>
          </a:prstGeom>
          <a:solidFill>
            <a:schemeClr val="lt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r>
              <a:rPr lang="ko-KR" altLang="en-US">
                <a:solidFill>
                  <a:schemeClr val="dk1"/>
                </a:solidFill>
                <a:latin typeface="나눔고딕"/>
                <a:ea typeface="나눔고딕"/>
                <a:cs typeface="+mn-cs"/>
              </a:rPr>
              <a:t>소재지</a:t>
            </a:r>
            <a:endParaRPr lang="ko-KR" altLang="en-US">
              <a:solidFill>
                <a:schemeClr val="dk1"/>
              </a:solidFill>
              <a:latin typeface="나눔고딕"/>
              <a:ea typeface="나눔고딕"/>
              <a:cs typeface="+mn-cs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096000" y="4615588"/>
            <a:ext cx="1360130" cy="645763"/>
          </a:xfrm>
          <a:prstGeom prst="rect">
            <a:avLst/>
          </a:prstGeom>
          <a:solidFill>
            <a:schemeClr val="lt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r>
              <a:rPr lang="ko-KR" altLang="en-US">
                <a:solidFill>
                  <a:schemeClr val="dk1"/>
                </a:solidFill>
                <a:latin typeface="나눔고딕"/>
                <a:ea typeface="나눔고딕"/>
                <a:cs typeface="+mn-cs"/>
              </a:rPr>
              <a:t>행정동</a:t>
            </a:r>
            <a:endParaRPr lang="ko-KR" altLang="en-US">
              <a:solidFill>
                <a:schemeClr val="dk1"/>
              </a:solidFill>
              <a:latin typeface="나눔고딕"/>
              <a:ea typeface="나눔고딕"/>
              <a:cs typeface="+mn-cs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44241" y="4615588"/>
            <a:ext cx="1360130" cy="645763"/>
          </a:xfrm>
          <a:prstGeom prst="rect">
            <a:avLst/>
          </a:prstGeom>
          <a:solidFill>
            <a:schemeClr val="lt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r>
              <a:rPr lang="ko-KR" altLang="en-US">
                <a:solidFill>
                  <a:schemeClr val="dk1"/>
                </a:solidFill>
                <a:latin typeface="나눔고딕"/>
                <a:ea typeface="나눔고딕"/>
                <a:cs typeface="+mn-cs"/>
              </a:rPr>
              <a:t>상호</a:t>
            </a:r>
            <a:endParaRPr lang="ko-KR" altLang="en-US">
              <a:solidFill>
                <a:schemeClr val="dk1"/>
              </a:solidFill>
              <a:latin typeface="나눔고딕"/>
              <a:ea typeface="나눔고딕"/>
              <a:cs typeface="+mn-cs"/>
            </a:endParaRPr>
          </a:p>
        </p:txBody>
      </p:sp>
      <p:cxnSp>
        <p:nvCxnSpPr>
          <p:cNvPr id="11" name="화살표 10"/>
          <p:cNvCxnSpPr>
            <a:stCxn id="10" idx="3"/>
            <a:endCxn id="8" idx="1"/>
          </p:cNvCxnSpPr>
          <p:nvPr/>
        </p:nvCxnSpPr>
        <p:spPr>
          <a:xfrm>
            <a:off x="2104372" y="4938470"/>
            <a:ext cx="1381162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화살표 11"/>
          <p:cNvCxnSpPr>
            <a:endCxn id="9" idx="1"/>
          </p:cNvCxnSpPr>
          <p:nvPr/>
        </p:nvCxnSpPr>
        <p:spPr>
          <a:xfrm>
            <a:off x="4845664" y="4938470"/>
            <a:ext cx="1250335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꺾인 연결선 12"/>
          <p:cNvCxnSpPr>
            <a:stCxn id="10" idx="2"/>
            <a:endCxn id="9" idx="2"/>
          </p:cNvCxnSpPr>
          <p:nvPr/>
        </p:nvCxnSpPr>
        <p:spPr>
          <a:xfrm rot="5400000" flipV="1">
            <a:off x="4099392" y="2586266"/>
            <a:ext cx="1588" cy="5351758"/>
          </a:xfrm>
          <a:prstGeom prst="bentConnector3">
            <a:avLst>
              <a:gd name="adj1" fmla="val 35594256"/>
            </a:avLst>
          </a:prstGeom>
          <a:ln>
            <a:solidFill>
              <a:srgbClr val="0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가로 글상자 13"/>
          <p:cNvSpPr txBox="1"/>
          <p:nvPr/>
        </p:nvSpPr>
        <p:spPr>
          <a:xfrm>
            <a:off x="7456131" y="1642583"/>
            <a:ext cx="4608234" cy="2552323"/>
          </a:xfrm>
          <a:prstGeom prst="rect">
            <a:avLst/>
          </a:prstGeom>
        </p:spPr>
        <p:txBody>
          <a:bodyPr wrap="none">
            <a:spAutoFit/>
          </a:bodyPr>
          <a:p>
            <a:pPr lvl="0">
              <a:defRPr/>
            </a:pPr>
            <a:r>
              <a:rPr lang="ko-KR" altLang="en-US" b="1">
                <a:latin typeface="나눔고딕"/>
                <a:ea typeface="나눔고딕"/>
                <a:cs typeface="+mn-cs"/>
              </a:rPr>
              <a:t>행정동</a:t>
            </a:r>
            <a:r>
              <a:rPr lang="ko-KR" altLang="en-US">
                <a:latin typeface="나눔고딕"/>
                <a:ea typeface="나눔고딕"/>
                <a:cs typeface="+mn-cs"/>
              </a:rPr>
              <a:t>이란</a:t>
            </a:r>
            <a:r>
              <a:rPr lang="en-US" altLang="ko-KR">
                <a:latin typeface="나눔고딕"/>
                <a:ea typeface="나눔고딕"/>
                <a:cs typeface="+mn-cs"/>
              </a:rPr>
              <a:t>?</a:t>
            </a:r>
            <a:endParaRPr lang="en-US" altLang="ko-KR">
              <a:latin typeface="나눔고딕"/>
              <a:ea typeface="나눔고딕"/>
              <a:cs typeface="+mn-cs"/>
            </a:endParaRPr>
          </a:p>
          <a:p>
            <a:pPr lvl="0">
              <a:defRPr/>
            </a:pPr>
            <a:r>
              <a:rPr lang="ko-KR" altLang="en-US">
                <a:latin typeface="나눔고딕"/>
                <a:ea typeface="나눔고딕"/>
                <a:cs typeface="+mn-cs"/>
              </a:rPr>
              <a:t>시의 하위 행정구역으로서</a:t>
            </a:r>
            <a:endParaRPr lang="ko-KR" altLang="en-US">
              <a:latin typeface="나눔고딕"/>
              <a:ea typeface="나눔고딕"/>
              <a:cs typeface="+mn-cs"/>
            </a:endParaRPr>
          </a:p>
          <a:p>
            <a:pPr lvl="0">
              <a:defRPr/>
            </a:pPr>
            <a:r>
              <a:rPr lang="ko-KR" altLang="en-US">
                <a:latin typeface="나눔고딕"/>
                <a:ea typeface="나눔고딕"/>
                <a:cs typeface="+mn-cs"/>
              </a:rPr>
              <a:t>여러개의 법정동을 하나의 행정동 기관을</a:t>
            </a:r>
            <a:endParaRPr lang="ko-KR" altLang="en-US">
              <a:latin typeface="나눔고딕"/>
              <a:ea typeface="나눔고딕"/>
              <a:cs typeface="+mn-cs"/>
            </a:endParaRPr>
          </a:p>
          <a:p>
            <a:pPr lvl="0">
              <a:defRPr/>
            </a:pPr>
            <a:r>
              <a:rPr lang="ko-KR" altLang="en-US">
                <a:latin typeface="나눔고딕"/>
                <a:ea typeface="나눔고딕"/>
                <a:cs typeface="+mn-cs"/>
              </a:rPr>
              <a:t>설치해 관할하는 행정구역이다</a:t>
            </a:r>
            <a:r>
              <a:rPr lang="en-US" altLang="ko-KR">
                <a:latin typeface="나눔고딕"/>
                <a:ea typeface="나눔고딕"/>
                <a:cs typeface="+mn-cs"/>
              </a:rPr>
              <a:t>.</a:t>
            </a:r>
            <a:endParaRPr lang="en-US" altLang="ko-KR">
              <a:latin typeface="나눔고딕"/>
              <a:ea typeface="나눔고딕"/>
              <a:cs typeface="+mn-cs"/>
            </a:endParaRPr>
          </a:p>
          <a:p>
            <a:pPr lvl="0">
              <a:defRPr/>
            </a:pPr>
            <a:endParaRPr lang="en-US" altLang="ko-KR">
              <a:latin typeface="나눔고딕"/>
              <a:ea typeface="나눔고딕"/>
              <a:cs typeface="+mn-cs"/>
            </a:endParaRPr>
          </a:p>
          <a:p>
            <a:pPr lvl="0">
              <a:defRPr/>
            </a:pPr>
            <a:r>
              <a:rPr lang="ko-KR" altLang="en-US">
                <a:latin typeface="나눔고딕"/>
                <a:ea typeface="나눔고딕"/>
                <a:cs typeface="+mn-cs"/>
              </a:rPr>
              <a:t>예</a:t>
            </a:r>
            <a:r>
              <a:rPr lang="en-US" altLang="ko-KR">
                <a:latin typeface="나눔고딕"/>
                <a:ea typeface="나눔고딕"/>
                <a:cs typeface="+mn-cs"/>
              </a:rPr>
              <a:t>)</a:t>
            </a:r>
            <a:r>
              <a:rPr lang="ko-KR" altLang="en-US">
                <a:latin typeface="나눔고딕"/>
                <a:ea typeface="나눔고딕"/>
                <a:cs typeface="+mn-cs"/>
              </a:rPr>
              <a:t> 관할 법정동</a:t>
            </a:r>
            <a:endParaRPr lang="ko-KR" altLang="en-US">
              <a:latin typeface="나눔고딕"/>
              <a:ea typeface="나눔고딕"/>
              <a:cs typeface="+mn-cs"/>
            </a:endParaRPr>
          </a:p>
          <a:p>
            <a:pPr lvl="0">
              <a:defRPr/>
            </a:pPr>
            <a:r>
              <a:rPr lang="en-US" altLang="ko-KR">
                <a:latin typeface="나눔고딕"/>
                <a:ea typeface="나눔고딕"/>
                <a:cs typeface="+mn-cs"/>
              </a:rPr>
              <a:t>(</a:t>
            </a:r>
            <a:r>
              <a:rPr lang="ko-KR" altLang="en-US">
                <a:latin typeface="나눔고딕"/>
                <a:ea typeface="나눔고딕"/>
                <a:cs typeface="+mn-cs"/>
              </a:rPr>
              <a:t>미장동</a:t>
            </a:r>
            <a:r>
              <a:rPr lang="en-US" altLang="ko-KR">
                <a:latin typeface="나눔고딕"/>
                <a:ea typeface="나눔고딕"/>
                <a:cs typeface="+mn-cs"/>
              </a:rPr>
              <a:t>,</a:t>
            </a:r>
            <a:r>
              <a:rPr lang="ko-KR" altLang="en-US"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b="1">
                <a:latin typeface="나눔고딕"/>
                <a:ea typeface="나눔고딕"/>
                <a:cs typeface="+mn-cs"/>
              </a:rPr>
              <a:t>수송동</a:t>
            </a:r>
            <a:r>
              <a:rPr lang="en-US" altLang="ko-KR">
                <a:latin typeface="나눔고딕"/>
                <a:ea typeface="나눔고딕"/>
                <a:cs typeface="+mn-cs"/>
              </a:rPr>
              <a:t>,</a:t>
            </a:r>
            <a:r>
              <a:rPr lang="ko-KR" altLang="en-US">
                <a:latin typeface="나눔고딕"/>
                <a:ea typeface="나눔고딕"/>
                <a:cs typeface="+mn-cs"/>
              </a:rPr>
              <a:t> 지곡동</a:t>
            </a:r>
            <a:r>
              <a:rPr lang="en-US" altLang="ko-KR">
                <a:latin typeface="나눔고딕"/>
                <a:ea typeface="나눔고딕"/>
                <a:cs typeface="+mn-cs"/>
              </a:rPr>
              <a:t>)</a:t>
            </a:r>
            <a:r>
              <a:rPr lang="ko-KR" altLang="en-US">
                <a:latin typeface="나눔고딕"/>
                <a:ea typeface="나눔고딕"/>
                <a:cs typeface="+mn-cs"/>
              </a:rPr>
              <a:t> </a:t>
            </a:r>
            <a:r>
              <a:rPr lang="en-US" altLang="ko-KR">
                <a:latin typeface="나눔고딕"/>
                <a:ea typeface="나눔고딕"/>
                <a:cs typeface="+mn-cs"/>
              </a:rPr>
              <a:t>-&gt;</a:t>
            </a:r>
            <a:r>
              <a:rPr lang="ko-KR" altLang="en-US">
                <a:latin typeface="나눔고딕"/>
                <a:ea typeface="나눔고딕"/>
                <a:cs typeface="+mn-cs"/>
              </a:rPr>
              <a:t> 수송동</a:t>
            </a:r>
            <a:endParaRPr lang="ko-KR" altLang="en-US">
              <a:latin typeface="나눔고딕"/>
              <a:ea typeface="나눔고딕"/>
              <a:cs typeface="+mn-cs"/>
            </a:endParaRPr>
          </a:p>
          <a:p>
            <a:pPr lvl="0">
              <a:defRPr/>
            </a:pPr>
            <a:r>
              <a:rPr lang="en-US" altLang="ko-KR">
                <a:latin typeface="나눔고딕"/>
                <a:ea typeface="나눔고딕"/>
                <a:cs typeface="+mn-cs"/>
              </a:rPr>
              <a:t>(</a:t>
            </a:r>
            <a:r>
              <a:rPr lang="ko-KR" altLang="en-US" b="1">
                <a:latin typeface="나눔고딕"/>
                <a:ea typeface="나눔고딕"/>
                <a:cs typeface="+mn-cs"/>
              </a:rPr>
              <a:t>나운</a:t>
            </a:r>
            <a:r>
              <a:rPr lang="en-US" altLang="ko-KR" b="1">
                <a:latin typeface="나눔고딕"/>
                <a:ea typeface="나눔고딕"/>
                <a:cs typeface="+mn-cs"/>
              </a:rPr>
              <a:t>3</a:t>
            </a:r>
            <a:r>
              <a:rPr lang="ko-KR" altLang="en-US" b="1">
                <a:latin typeface="나눔고딕"/>
                <a:ea typeface="나눔고딕"/>
                <a:cs typeface="+mn-cs"/>
              </a:rPr>
              <a:t>동</a:t>
            </a:r>
            <a:r>
              <a:rPr lang="en-US" altLang="ko-KR">
                <a:latin typeface="나눔고딕"/>
                <a:ea typeface="나눔고딕"/>
                <a:cs typeface="+mn-cs"/>
              </a:rPr>
              <a:t>,</a:t>
            </a:r>
            <a:r>
              <a:rPr lang="ko-KR" altLang="en-US">
                <a:latin typeface="나눔고딕"/>
                <a:ea typeface="나눔고딕"/>
                <a:cs typeface="+mn-cs"/>
              </a:rPr>
              <a:t> 미룡동</a:t>
            </a:r>
            <a:r>
              <a:rPr lang="en-US" altLang="ko-KR">
                <a:latin typeface="나눔고딕"/>
                <a:ea typeface="나눔고딕"/>
                <a:cs typeface="+mn-cs"/>
              </a:rPr>
              <a:t>,</a:t>
            </a:r>
            <a:r>
              <a:rPr lang="ko-KR" altLang="en-US">
                <a:latin typeface="나눔고딕"/>
                <a:ea typeface="나눔고딕"/>
                <a:cs typeface="+mn-cs"/>
              </a:rPr>
              <a:t> 개사동</a:t>
            </a:r>
            <a:r>
              <a:rPr lang="en-US" altLang="ko-KR">
                <a:latin typeface="나눔고딕"/>
                <a:ea typeface="나눔고딕"/>
                <a:cs typeface="+mn-cs"/>
              </a:rPr>
              <a:t>,</a:t>
            </a:r>
            <a:r>
              <a:rPr lang="ko-KR" altLang="en-US">
                <a:latin typeface="나눔고딕"/>
                <a:ea typeface="나눔고딕"/>
                <a:cs typeface="+mn-cs"/>
              </a:rPr>
              <a:t> 신관동</a:t>
            </a:r>
            <a:r>
              <a:rPr lang="en-US" altLang="ko-KR">
                <a:latin typeface="나눔고딕"/>
                <a:ea typeface="나눔고딕"/>
                <a:cs typeface="+mn-cs"/>
              </a:rPr>
              <a:t>)</a:t>
            </a:r>
            <a:r>
              <a:rPr lang="ko-KR" altLang="en-US">
                <a:latin typeface="나눔고딕"/>
                <a:ea typeface="나눔고딕"/>
                <a:cs typeface="+mn-cs"/>
              </a:rPr>
              <a:t> </a:t>
            </a:r>
            <a:r>
              <a:rPr lang="en-US" altLang="ko-KR">
                <a:latin typeface="나눔고딕"/>
                <a:ea typeface="나눔고딕"/>
                <a:cs typeface="+mn-cs"/>
              </a:rPr>
              <a:t>-&gt;</a:t>
            </a:r>
            <a:r>
              <a:rPr lang="ko-KR" altLang="en-US">
                <a:latin typeface="나눔고딕"/>
                <a:ea typeface="나눔고딕"/>
                <a:cs typeface="+mn-cs"/>
              </a:rPr>
              <a:t> 나운</a:t>
            </a:r>
            <a:r>
              <a:rPr lang="en-US" altLang="ko-KR">
                <a:latin typeface="나눔고딕"/>
                <a:ea typeface="나눔고딕"/>
                <a:cs typeface="+mn-cs"/>
              </a:rPr>
              <a:t>3</a:t>
            </a:r>
            <a:r>
              <a:rPr lang="ko-KR" altLang="en-US">
                <a:latin typeface="나눔고딕"/>
                <a:ea typeface="나눔고딕"/>
                <a:cs typeface="+mn-cs"/>
              </a:rPr>
              <a:t>동</a:t>
            </a:r>
            <a:endParaRPr lang="ko-KR" altLang="en-US">
              <a:latin typeface="나눔고딕"/>
              <a:ea typeface="나눔고딕"/>
              <a:cs typeface="+mn-cs"/>
            </a:endParaRPr>
          </a:p>
          <a:p>
            <a:pPr lvl="0">
              <a:defRPr/>
            </a:pPr>
            <a:r>
              <a:rPr lang="en-US" altLang="ko-KR">
                <a:latin typeface="나눔고딕"/>
                <a:ea typeface="나눔고딕"/>
                <a:cs typeface="+mn-cs"/>
              </a:rPr>
              <a:t>(</a:t>
            </a:r>
            <a:r>
              <a:rPr lang="ko-KR" altLang="en-US">
                <a:latin typeface="나눔고딕"/>
                <a:ea typeface="나눔고딕"/>
                <a:cs typeface="+mn-cs"/>
              </a:rPr>
              <a:t>비응도동</a:t>
            </a:r>
            <a:r>
              <a:rPr lang="en-US" altLang="ko-KR">
                <a:latin typeface="나눔고딕"/>
                <a:ea typeface="나눔고딕"/>
                <a:cs typeface="+mn-cs"/>
              </a:rPr>
              <a:t>,</a:t>
            </a:r>
            <a:r>
              <a:rPr lang="ko-KR" altLang="en-US"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b="1">
                <a:latin typeface="나눔고딕"/>
                <a:ea typeface="나눔고딕"/>
                <a:cs typeface="+mn-cs"/>
              </a:rPr>
              <a:t>소룡동</a:t>
            </a:r>
            <a:r>
              <a:rPr lang="en-US" altLang="ko-KR">
                <a:latin typeface="나눔고딕"/>
                <a:ea typeface="나눔고딕"/>
                <a:cs typeface="+mn-cs"/>
              </a:rPr>
              <a:t>,</a:t>
            </a:r>
            <a:r>
              <a:rPr lang="ko-KR" altLang="en-US">
                <a:latin typeface="나눔고딕"/>
                <a:ea typeface="나눔고딕"/>
                <a:cs typeface="+mn-cs"/>
              </a:rPr>
              <a:t> 오식도동</a:t>
            </a:r>
            <a:r>
              <a:rPr lang="en-US" altLang="ko-KR">
                <a:latin typeface="나눔고딕"/>
                <a:ea typeface="나눔고딕"/>
                <a:cs typeface="+mn-cs"/>
              </a:rPr>
              <a:t>)</a:t>
            </a:r>
            <a:r>
              <a:rPr lang="ko-KR" altLang="en-US">
                <a:latin typeface="나눔고딕"/>
                <a:ea typeface="나눔고딕"/>
                <a:cs typeface="+mn-cs"/>
              </a:rPr>
              <a:t> </a:t>
            </a:r>
            <a:r>
              <a:rPr lang="en-US" altLang="ko-KR">
                <a:latin typeface="나눔고딕"/>
                <a:ea typeface="나눔고딕"/>
                <a:cs typeface="+mn-cs"/>
              </a:rPr>
              <a:t>-&gt;</a:t>
            </a:r>
            <a:r>
              <a:rPr lang="ko-KR" altLang="en-US">
                <a:latin typeface="나눔고딕"/>
                <a:ea typeface="나눔고딕"/>
                <a:cs typeface="+mn-cs"/>
              </a:rPr>
              <a:t> 소룡동</a:t>
            </a:r>
            <a:endParaRPr lang="ko-KR" altLang="en-US">
              <a:latin typeface="나눔고딕"/>
              <a:ea typeface="나눔고딕"/>
              <a:cs typeface="+mn-cs"/>
            </a:endParaRPr>
          </a:p>
        </p:txBody>
      </p:sp>
      <p:sp>
        <p:nvSpPr>
          <p:cNvPr id="15" name="직사각형 1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>
              <a:defRPr/>
            </a:pPr>
            <a:fld id="{AD22CD3B-FDDF-4998-970C-76E6E0BEC65F}" type="slidenum">
              <a:rPr lang="en-US" altLang="en-US"/>
              <a:pPr lvl="0">
                <a:defRPr/>
              </a:pPr>
              <a:t>24</a:t>
            </a:fld>
            <a:endParaRPr lang="en-US" altLang="en-US"/>
          </a:p>
        </p:txBody>
      </p:sp>
      <p:sp>
        <p:nvSpPr>
          <p:cNvPr id="16" name="직사각형 1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>
              <a:defRPr/>
            </a:pPr>
            <a:r>
              <a:rPr lang="ko-KR" altLang="en-US"/>
              <a:t>DB(군산사랑상품권 가맹점)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6879840"/>
      </p:ext>
    </p:extLst>
  </p:cSld>
  <p:clrMapOvr>
    <a:masterClrMapping/>
  </p:clrMapOvr>
</p:sld>
</file>

<file path=ppt/slides/slide4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p>
            <a:pPr lvl="0">
              <a:defRPr/>
            </a:pPr>
            <a:r>
              <a:rPr lang="ko-KR" altLang="en-US"/>
              <a:t>구현예정</a:t>
            </a:r>
            <a:endParaRPr lang="ko-KR" altLang="en-US"/>
          </a:p>
        </p:txBody>
      </p:sp>
      <p:sp>
        <p:nvSpPr>
          <p:cNvPr id="6" name="가로 글상자 5"/>
          <p:cNvSpPr txBox="1"/>
          <p:nvPr/>
        </p:nvSpPr>
        <p:spPr>
          <a:xfrm>
            <a:off x="609599" y="1669156"/>
            <a:ext cx="644859" cy="362951"/>
          </a:xfrm>
          <a:prstGeom prst="rect">
            <a:avLst/>
          </a:prstGeom>
        </p:spPr>
        <p:txBody>
          <a:bodyPr wrap="squar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나눔고딕"/>
                <a:ea typeface="나눔고딕"/>
                <a:cs typeface="+mn-cs"/>
              </a:rPr>
              <a:t>업종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나눔고딕"/>
              <a:ea typeface="나눔고딕"/>
              <a:cs typeface="+mn-cs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609599" y="2032107"/>
          <a:ext cx="4606137" cy="159314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915260"/>
                <a:gridCol w="2581888"/>
                <a:gridCol w="1108989"/>
              </a:tblGrid>
              <a:tr h="374069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marL="0" lvl="0" algn="ctr" defTabSz="914400" rtl="0" eaLnBrk="1" latinLnBrk="1" hangingPunct="1"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0" lang="ko-KR" altLang="en-US" sz="18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번호</a:t>
                      </a:r>
                      <a:endParaRPr xmlns:mc="http://schemas.openxmlformats.org/markup-compatibility/2006" xmlns:hp="http://schemas.haansoft.com/office/presentation/8.0" kumimoji="0" lang="ko-KR" altLang="en-US" sz="1800" b="0" i="0" u="none" strike="noStrike" kern="1200" cap="none" normalizeH="0" baseline="0" mc:Ignorable="hp" hp:hslEmbossed="0">
                        <a:solidFill>
                          <a:srgbClr val="000000"/>
                        </a:solidFill>
                        <a:latin typeface="Calibri"/>
                        <a:ea typeface="맑은 고딕"/>
                        <a:cs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marL="0" lvl="0" algn="ctr" defTabSz="914400" rtl="0" eaLnBrk="1" latinLnBrk="1" hangingPunct="1"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0" lang="ko-KR" altLang="en-US" sz="18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상호</a:t>
                      </a:r>
                      <a:endParaRPr xmlns:mc="http://schemas.openxmlformats.org/markup-compatibility/2006" xmlns:hp="http://schemas.haansoft.com/office/presentation/8.0" kumimoji="0" lang="ko-KR" altLang="en-US" sz="1800" b="0" i="0" u="none" strike="noStrike" kern="1200" cap="none" normalizeH="0" baseline="0" mc:Ignorable="hp" hp:hslEmbossed="0">
                        <a:solidFill>
                          <a:srgbClr val="000000"/>
                        </a:solidFill>
                        <a:latin typeface="Calibri"/>
                        <a:ea typeface="맑은 고딕"/>
                        <a:cs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marL="0" lvl="0" algn="ctr" defTabSz="914400" rtl="0" eaLnBrk="1" latinLnBrk="1" hangingPunct="1"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0" lang="ko-KR" altLang="en-US" sz="18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업종</a:t>
                      </a:r>
                      <a:endParaRPr xmlns:mc="http://schemas.openxmlformats.org/markup-compatibility/2006" xmlns:hp="http://schemas.haansoft.com/office/presentation/8.0" kumimoji="0" lang="ko-KR" altLang="en-US" sz="1800" b="0" i="0" u="none" strike="noStrike" kern="1200" cap="none" normalizeH="0" baseline="0" mc:Ignorable="hp" hp:hslEmbossed="0">
                        <a:solidFill>
                          <a:srgbClr val="000000"/>
                        </a:solidFill>
                        <a:latin typeface="Calibri"/>
                        <a:ea typeface="맑은 고딕"/>
                        <a:cs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</a:tr>
              <a:tr h="406357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marL="0" lvl="0" algn="ctr" defTabSz="914400" rtl="0" eaLnBrk="1" latinLnBrk="1" hangingPunct="1"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0" lang="en-US" altLang="ko-KR" sz="18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Calibri"/>
                        </a:rPr>
                        <a:t>1</a:t>
                      </a:r>
                      <a:endParaRPr xmlns:mc="http://schemas.openxmlformats.org/markup-compatibility/2006" xmlns:hp="http://schemas.haansoft.com/office/presentation/8.0" kumimoji="0" lang="en-US" altLang="ko-KR" sz="1800" b="0" i="0" u="none" strike="noStrike" kern="1200" cap="none" normalizeH="0" baseline="0" mc:Ignorable="hp" hp:hslEmbossed="0">
                        <a:solidFill>
                          <a:srgbClr val="000000"/>
                        </a:solidFill>
                        <a:latin typeface="Calibri"/>
                        <a:ea typeface="맑은 고딕"/>
                        <a:cs typeface="Calibri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marL="0" lvl="0" algn="ctr" defTabSz="914400" rtl="0" eaLnBrk="1" latinLnBrk="1" hangingPunct="1"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0" lang="en-US" altLang="ko-KR" sz="18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Calibri"/>
                        </a:rPr>
                        <a:t>CU </a:t>
                      </a:r>
                      <a:r>
                        <a:rPr xmlns:mc="http://schemas.openxmlformats.org/markup-compatibility/2006" xmlns:hp="http://schemas.haansoft.com/office/presentation/8.0" kumimoji="0" lang="ko-KR" altLang="en-US" sz="18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군산</a:t>
                      </a:r>
                      <a:r>
                        <a:rPr xmlns:mc="http://schemas.openxmlformats.org/markup-compatibility/2006" xmlns:hp="http://schemas.haansoft.com/office/presentation/8.0" kumimoji="0" lang="en-US" altLang="ko-KR" sz="18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Calibri"/>
                        </a:rPr>
                        <a:t>OO</a:t>
                      </a:r>
                      <a:r>
                        <a:rPr xmlns:mc="http://schemas.openxmlformats.org/markup-compatibility/2006" xmlns:hp="http://schemas.haansoft.com/office/presentation/8.0" kumimoji="0" lang="ko-KR" altLang="en-US" sz="18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점</a:t>
                      </a:r>
                      <a:endParaRPr xmlns:mc="http://schemas.openxmlformats.org/markup-compatibility/2006" xmlns:hp="http://schemas.haansoft.com/office/presentation/8.0" kumimoji="0" lang="ko-KR" altLang="en-US" sz="1800" b="0" i="0" u="none" strike="noStrike" kern="1200" cap="none" normalizeH="0" baseline="0" mc:Ignorable="hp" hp:hslEmbossed="0">
                        <a:solidFill>
                          <a:srgbClr val="000000"/>
                        </a:solidFill>
                        <a:latin typeface="Calibri"/>
                        <a:ea typeface="맑은 고딕"/>
                        <a:cs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marL="0" lvl="0" algn="ctr" defTabSz="914400" rtl="0" eaLnBrk="1" latinLnBrk="1" hangingPunct="1"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0" lang="ko-KR" altLang="en-US" sz="18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소매업</a:t>
                      </a:r>
                      <a:endParaRPr xmlns:mc="http://schemas.openxmlformats.org/markup-compatibility/2006" xmlns:hp="http://schemas.haansoft.com/office/presentation/8.0" kumimoji="0" lang="ko-KR" altLang="en-US" sz="1800" b="0" i="0" u="none" strike="noStrike" kern="1200" cap="none" normalizeH="0" baseline="0" mc:Ignorable="hp" hp:hslEmbossed="0">
                        <a:solidFill>
                          <a:srgbClr val="000000"/>
                        </a:solidFill>
                        <a:latin typeface="Calibri"/>
                        <a:ea typeface="맑은 고딕"/>
                        <a:cs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</a:tr>
              <a:tr h="406357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marL="0" lvl="0" algn="ctr" defTabSz="914400" rtl="0" eaLnBrk="1" latinLnBrk="1" hangingPunct="1"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0" lang="en-US" altLang="ko-KR" sz="18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Calibri"/>
                        </a:rPr>
                        <a:t>2</a:t>
                      </a:r>
                      <a:endParaRPr xmlns:mc="http://schemas.openxmlformats.org/markup-compatibility/2006" xmlns:hp="http://schemas.haansoft.com/office/presentation/8.0" kumimoji="0" lang="en-US" altLang="ko-KR" sz="1800" b="0" i="0" u="none" strike="noStrike" kern="1200" cap="none" normalizeH="0" baseline="0" mc:Ignorable="hp" hp:hslEmbossed="0">
                        <a:solidFill>
                          <a:srgbClr val="000000"/>
                        </a:solidFill>
                        <a:latin typeface="Calibri"/>
                        <a:ea typeface="맑은 고딕"/>
                        <a:cs typeface="Calibri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marL="0" lvl="0" algn="ctr" defTabSz="914400" rtl="0" eaLnBrk="1" latinLnBrk="1" hangingPunct="1"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0" lang="ko-KR" altLang="en-US" sz="18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명륜진사갈비 군산점</a:t>
                      </a:r>
                      <a:endParaRPr xmlns:mc="http://schemas.openxmlformats.org/markup-compatibility/2006" xmlns:hp="http://schemas.haansoft.com/office/presentation/8.0" kumimoji="0" lang="ko-KR" altLang="en-US" sz="1800" b="0" i="0" u="none" strike="noStrike" kern="1200" cap="none" normalizeH="0" baseline="0" mc:Ignorable="hp" hp:hslEmbossed="0">
                        <a:solidFill>
                          <a:srgbClr val="000000"/>
                        </a:solidFill>
                        <a:latin typeface="Calibri"/>
                        <a:ea typeface="맑은 고딕"/>
                        <a:cs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marL="0" lvl="0" algn="ctr" defTabSz="914400" rtl="0" eaLnBrk="1" latinLnBrk="1" hangingPunct="1"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0" lang="ko-KR" altLang="en-US" sz="18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음식점업</a:t>
                      </a:r>
                      <a:endParaRPr xmlns:mc="http://schemas.openxmlformats.org/markup-compatibility/2006" xmlns:hp="http://schemas.haansoft.com/office/presentation/8.0" kumimoji="0" lang="ko-KR" altLang="en-US" sz="1800" b="0" i="0" u="none" strike="noStrike" kern="1200" cap="none" normalizeH="0" baseline="0" mc:Ignorable="hp" hp:hslEmbossed="0">
                        <a:solidFill>
                          <a:srgbClr val="000000"/>
                        </a:solidFill>
                        <a:latin typeface="Calibri"/>
                        <a:ea typeface="맑은 고딕"/>
                        <a:cs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</a:tr>
              <a:tr h="406357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marL="0" lvl="0" algn="ctr" defTabSz="914400" rtl="0" eaLnBrk="1" latinLnBrk="1" hangingPunct="1"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0" lang="en-US" altLang="ko-KR" sz="18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Calibri"/>
                        </a:rPr>
                        <a:t>3</a:t>
                      </a:r>
                      <a:endParaRPr xmlns:mc="http://schemas.openxmlformats.org/markup-compatibility/2006" xmlns:hp="http://schemas.haansoft.com/office/presentation/8.0" kumimoji="0" lang="en-US" altLang="ko-KR" sz="1800" b="0" i="0" u="none" strike="noStrike" kern="1200" cap="none" normalizeH="0" baseline="0" mc:Ignorable="hp" hp:hslEmbossed="0">
                        <a:solidFill>
                          <a:srgbClr val="000000"/>
                        </a:solidFill>
                        <a:latin typeface="Calibri"/>
                        <a:ea typeface="맑은 고딕"/>
                        <a:cs typeface="Calibri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marL="0" lvl="0" algn="ctr" defTabSz="914400" rtl="0" eaLnBrk="1" latinLnBrk="1" hangingPunct="1"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0" lang="ko-KR" altLang="en-US" sz="18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군산사랑게스트하우스</a:t>
                      </a:r>
                      <a:endParaRPr xmlns:mc="http://schemas.openxmlformats.org/markup-compatibility/2006" xmlns:hp="http://schemas.haansoft.com/office/presentation/8.0" kumimoji="0" lang="ko-KR" altLang="en-US" sz="1800" b="0" i="0" u="none" strike="noStrike" kern="1200" cap="none" normalizeH="0" baseline="0" mc:Ignorable="hp" hp:hslEmbossed="0">
                        <a:solidFill>
                          <a:srgbClr val="000000"/>
                        </a:solidFill>
                        <a:latin typeface="Calibri"/>
                        <a:ea typeface="맑은 고딕"/>
                        <a:cs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marL="0" lvl="0" algn="ctr" defTabSz="914400" rtl="0" eaLnBrk="1" latinLnBrk="1" hangingPunct="1"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0" lang="ko-KR" altLang="en-US" sz="18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숙박업</a:t>
                      </a:r>
                      <a:endParaRPr xmlns:mc="http://schemas.openxmlformats.org/markup-compatibility/2006" xmlns:hp="http://schemas.haansoft.com/office/presentation/8.0" kumimoji="0" lang="ko-KR" altLang="en-US" sz="1800" b="0" i="0" u="none" strike="noStrike" kern="1200" cap="none" normalizeH="0" baseline="0" mc:Ignorable="hp" hp:hslEmbossed="0">
                        <a:solidFill>
                          <a:srgbClr val="000000"/>
                        </a:solidFill>
                        <a:latin typeface="Calibri"/>
                        <a:ea typeface="맑은 고딕"/>
                        <a:cs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8" name="가로 글상자 7"/>
          <p:cNvSpPr txBox="1"/>
          <p:nvPr/>
        </p:nvSpPr>
        <p:spPr>
          <a:xfrm>
            <a:off x="5978368" y="1669156"/>
            <a:ext cx="862964" cy="362951"/>
          </a:xfrm>
          <a:prstGeom prst="rect">
            <a:avLst/>
          </a:prstGeom>
        </p:spPr>
        <p:txBody>
          <a:bodyPr wrap="squar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나눔고딕"/>
                <a:ea typeface="나눔고딕"/>
                <a:cs typeface="+mn-cs"/>
              </a:rPr>
              <a:t>행정동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나눔고딕"/>
              <a:ea typeface="나눔고딕"/>
              <a:cs typeface="+mn-cs"/>
            </a:endParaRPr>
          </a:p>
        </p:txBody>
      </p:sp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5978368" y="2032107"/>
          <a:ext cx="3894777" cy="159314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2787972"/>
                <a:gridCol w="1106805"/>
              </a:tblGrid>
              <a:tr h="374069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marL="0" lvl="0" algn="ctr" defTabSz="914400" rtl="0" eaLnBrk="1" latinLnBrk="1" hangingPunct="1"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0" lang="ko-KR" altLang="en-US" sz="18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소재지</a:t>
                      </a:r>
                      <a:endParaRPr xmlns:mc="http://schemas.openxmlformats.org/markup-compatibility/2006" xmlns:hp="http://schemas.haansoft.com/office/presentation/8.0" kumimoji="0" lang="ko-KR" altLang="en-US" sz="1800" b="0" i="0" u="none" strike="noStrike" kern="1200" cap="none" normalizeH="0" baseline="0" mc:Ignorable="hp" hp:hslEmbossed="0">
                        <a:solidFill>
                          <a:srgbClr val="000000"/>
                        </a:solidFill>
                        <a:latin typeface="Calibri"/>
                        <a:ea typeface="맑은 고딕"/>
                        <a:cs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marL="0" lvl="0" algn="ctr" defTabSz="914400" rtl="0" eaLnBrk="1" latinLnBrk="1" hangingPunct="1"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0" lang="ko-KR" altLang="en-US" sz="18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행정동</a:t>
                      </a:r>
                      <a:endParaRPr xmlns:mc="http://schemas.openxmlformats.org/markup-compatibility/2006" xmlns:hp="http://schemas.haansoft.com/office/presentation/8.0" kumimoji="0" lang="ko-KR" altLang="en-US" sz="1800" b="0" i="0" u="none" strike="noStrike" kern="1200" cap="none" normalizeH="0" baseline="0" mc:Ignorable="hp" hp:hslEmbossed="0">
                        <a:solidFill>
                          <a:srgbClr val="000000"/>
                        </a:solidFill>
                        <a:latin typeface="Calibri"/>
                        <a:ea typeface="맑은 고딕"/>
                        <a:cs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</a:tr>
              <a:tr h="406357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marL="0" lvl="0" algn="ctr" defTabSz="914400" rtl="0" eaLnBrk="1" latinLnBrk="1" hangingPunct="1"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0" lang="ko-KR" altLang="en-US" sz="18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군산시 별별로 </a:t>
                      </a:r>
                      <a:r>
                        <a:rPr xmlns:mc="http://schemas.openxmlformats.org/markup-compatibility/2006" xmlns:hp="http://schemas.haansoft.com/office/presentation/8.0" kumimoji="0" lang="en-US" altLang="ko-KR" sz="18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(</a:t>
                      </a:r>
                      <a:r>
                        <a:rPr xmlns:mc="http://schemas.openxmlformats.org/markup-compatibility/2006" xmlns:hp="http://schemas.haansoft.com/office/presentation/8.0" kumimoji="0" lang="ko-KR" altLang="en-US" sz="18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나운</a:t>
                      </a:r>
                      <a:r>
                        <a:rPr xmlns:mc="http://schemas.openxmlformats.org/markup-compatibility/2006" xmlns:hp="http://schemas.haansoft.com/office/presentation/8.0" kumimoji="0" lang="en-US" altLang="ko-KR" sz="18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2</a:t>
                      </a:r>
                      <a:r>
                        <a:rPr xmlns:mc="http://schemas.openxmlformats.org/markup-compatibility/2006" xmlns:hp="http://schemas.haansoft.com/office/presentation/8.0" kumimoji="0" lang="ko-KR" altLang="en-US" sz="18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동</a:t>
                      </a:r>
                      <a:r>
                        <a:rPr xmlns:mc="http://schemas.openxmlformats.org/markup-compatibility/2006" xmlns:hp="http://schemas.haansoft.com/office/presentation/8.0" kumimoji="0" lang="en-US" altLang="ko-KR" sz="18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)</a:t>
                      </a:r>
                      <a:endParaRPr xmlns:mc="http://schemas.openxmlformats.org/markup-compatibility/2006" xmlns:hp="http://schemas.haansoft.com/office/presentation/8.0" kumimoji="0" lang="en-US" altLang="ko-KR" sz="1800" b="0" i="0" u="none" strike="noStrike" kern="1200" cap="none" normalizeH="0" baseline="0" mc:Ignorable="hp" hp:hslEmbossed="0">
                        <a:solidFill>
                          <a:srgbClr val="000000"/>
                        </a:solidFill>
                        <a:latin typeface="Calibri"/>
                        <a:ea typeface="맑은 고딕"/>
                        <a:cs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marL="0" lvl="0" algn="ctr" defTabSz="914400" rtl="0" eaLnBrk="1" latinLnBrk="1" hangingPunct="1"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0" lang="ko-KR" altLang="en-US" sz="18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나운</a:t>
                      </a:r>
                      <a:r>
                        <a:rPr xmlns:mc="http://schemas.openxmlformats.org/markup-compatibility/2006" xmlns:hp="http://schemas.haansoft.com/office/presentation/8.0" kumimoji="0" lang="en-US" altLang="ko-KR" sz="18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Calibri"/>
                        </a:rPr>
                        <a:t>2</a:t>
                      </a:r>
                      <a:r>
                        <a:rPr xmlns:mc="http://schemas.openxmlformats.org/markup-compatibility/2006" xmlns:hp="http://schemas.haansoft.com/office/presentation/8.0" kumimoji="0" lang="ko-KR" altLang="en-US" sz="18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동</a:t>
                      </a:r>
                      <a:endParaRPr xmlns:mc="http://schemas.openxmlformats.org/markup-compatibility/2006" xmlns:hp="http://schemas.haansoft.com/office/presentation/8.0" kumimoji="0" lang="ko-KR" altLang="en-US" sz="1800" b="0" i="0" u="none" strike="noStrike" kern="1200" cap="none" normalizeH="0" baseline="0" mc:Ignorable="hp" hp:hslEmbossed="0">
                        <a:solidFill>
                          <a:srgbClr val="000000"/>
                        </a:solidFill>
                        <a:latin typeface="Calibri"/>
                        <a:ea typeface="맑은 고딕"/>
                        <a:cs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</a:tr>
              <a:tr h="406357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marL="0" lvl="0" algn="ctr" defTabSz="914400" rtl="0" eaLnBrk="1" latinLnBrk="1" hangingPunct="1"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0" lang="ko-KR" altLang="en-US" sz="18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군산시 대학로</a:t>
                      </a:r>
                      <a:r>
                        <a:rPr xmlns:mc="http://schemas.openxmlformats.org/markup-compatibility/2006" xmlns:hp="http://schemas.haansoft.com/office/presentation/8.0" kumimoji="0" lang="en-US" altLang="ko-KR" sz="18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Calibri"/>
                        </a:rPr>
                        <a:t>~</a:t>
                      </a:r>
                      <a:r>
                        <a:rPr xmlns:mc="http://schemas.openxmlformats.org/markup-compatibility/2006" xmlns:hp="http://schemas.haansoft.com/office/presentation/8.0" kumimoji="0" lang="ko-KR" altLang="en-US" sz="18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Calibri"/>
                        </a:rPr>
                        <a:t> </a:t>
                      </a:r>
                      <a:r>
                        <a:rPr xmlns:mc="http://schemas.openxmlformats.org/markup-compatibility/2006" xmlns:hp="http://schemas.haansoft.com/office/presentation/8.0" kumimoji="0" lang="en-US" altLang="ko-KR" sz="18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Calibri"/>
                        </a:rPr>
                        <a:t>(</a:t>
                      </a:r>
                      <a:r>
                        <a:rPr xmlns:mc="http://schemas.openxmlformats.org/markup-compatibility/2006" xmlns:hp="http://schemas.haansoft.com/office/presentation/8.0" kumimoji="0" lang="ko-KR" altLang="en-US" sz="18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Calibri"/>
                        </a:rPr>
                        <a:t>미룡동</a:t>
                      </a:r>
                      <a:r>
                        <a:rPr xmlns:mc="http://schemas.openxmlformats.org/markup-compatibility/2006" xmlns:hp="http://schemas.haansoft.com/office/presentation/8.0" kumimoji="0" lang="en-US" altLang="ko-KR" sz="18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Calibri"/>
                        </a:rPr>
                        <a:t>)</a:t>
                      </a:r>
                      <a:endParaRPr xmlns:mc="http://schemas.openxmlformats.org/markup-compatibility/2006" xmlns:hp="http://schemas.haansoft.com/office/presentation/8.0" kumimoji="0" lang="en-US" altLang="ko-KR" sz="1800" b="0" i="0" u="none" strike="noStrike" kern="1200" cap="none" normalizeH="0" baseline="0" mc:Ignorable="hp" hp:hslEmbossed="0">
                        <a:solidFill>
                          <a:srgbClr val="000000"/>
                        </a:solidFill>
                        <a:latin typeface="Calibri"/>
                        <a:ea typeface="맑은 고딕"/>
                        <a:cs typeface="Calibri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marL="0" lvl="0" algn="ctr" defTabSz="914400" rtl="0" eaLnBrk="1" latinLnBrk="1" hangingPunct="1"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0" lang="ko-KR" altLang="en-US" sz="18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나운</a:t>
                      </a:r>
                      <a:r>
                        <a:rPr xmlns:mc="http://schemas.openxmlformats.org/markup-compatibility/2006" xmlns:hp="http://schemas.haansoft.com/office/presentation/8.0" kumimoji="0" lang="en-US" altLang="ko-KR" sz="18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Calibri"/>
                        </a:rPr>
                        <a:t>3</a:t>
                      </a:r>
                      <a:r>
                        <a:rPr xmlns:mc="http://schemas.openxmlformats.org/markup-compatibility/2006" xmlns:hp="http://schemas.haansoft.com/office/presentation/8.0" kumimoji="0" lang="ko-KR" altLang="en-US" sz="18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동</a:t>
                      </a:r>
                      <a:endParaRPr xmlns:mc="http://schemas.openxmlformats.org/markup-compatibility/2006" xmlns:hp="http://schemas.haansoft.com/office/presentation/8.0" kumimoji="0" lang="ko-KR" altLang="en-US" sz="1800" b="0" i="0" u="none" strike="noStrike" kern="1200" cap="none" normalizeH="0" baseline="0" mc:Ignorable="hp" hp:hslEmbossed="0">
                        <a:solidFill>
                          <a:srgbClr val="000000"/>
                        </a:solidFill>
                        <a:latin typeface="Calibri"/>
                        <a:ea typeface="맑은 고딕"/>
                        <a:cs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</a:tr>
              <a:tr h="406357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marL="0" lvl="0" algn="ctr" defTabSz="914400" rtl="0" eaLnBrk="1" latinLnBrk="1" hangingPunct="1"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0" lang="ko-KR" altLang="en-US" sz="18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군산시 좋은도로 </a:t>
                      </a:r>
                      <a:r>
                        <a:rPr xmlns:mc="http://schemas.openxmlformats.org/markup-compatibility/2006" xmlns:hp="http://schemas.haansoft.com/office/presentation/8.0" kumimoji="0" lang="en-US" altLang="ko-KR" sz="18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(</a:t>
                      </a:r>
                      <a:r>
                        <a:rPr xmlns:mc="http://schemas.openxmlformats.org/markup-compatibility/2006" xmlns:hp="http://schemas.haansoft.com/office/presentation/8.0" kumimoji="0" lang="ko-KR" altLang="en-US" sz="18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미장동</a:t>
                      </a:r>
                      <a:r>
                        <a:rPr xmlns:mc="http://schemas.openxmlformats.org/markup-compatibility/2006" xmlns:hp="http://schemas.haansoft.com/office/presentation/8.0" kumimoji="0" lang="en-US" altLang="ko-KR" sz="18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)</a:t>
                      </a:r>
                      <a:endParaRPr xmlns:mc="http://schemas.openxmlformats.org/markup-compatibility/2006" xmlns:hp="http://schemas.haansoft.com/office/presentation/8.0" kumimoji="0" lang="en-US" altLang="ko-KR" sz="1800" b="0" i="0" u="none" strike="noStrike" kern="1200" cap="none" normalizeH="0" baseline="0" mc:Ignorable="hp" hp:hslEmbossed="0">
                        <a:solidFill>
                          <a:srgbClr val="000000"/>
                        </a:solidFill>
                        <a:latin typeface="Calibri"/>
                        <a:ea typeface="맑은 고딕"/>
                        <a:cs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marL="0" lvl="0" algn="ctr" defTabSz="914400" rtl="0" eaLnBrk="1" latinLnBrk="1" hangingPunct="1"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0" lang="ko-KR" altLang="en-US" sz="18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수송동</a:t>
                      </a:r>
                      <a:endParaRPr xmlns:mc="http://schemas.openxmlformats.org/markup-compatibility/2006" xmlns:hp="http://schemas.haansoft.com/office/presentation/8.0" kumimoji="0" lang="ko-KR" altLang="en-US" sz="1800" b="0" i="0" u="none" strike="noStrike" kern="1200" cap="none" normalizeH="0" baseline="0" mc:Ignorable="hp" hp:hslEmbossed="0">
                        <a:solidFill>
                          <a:srgbClr val="000000"/>
                        </a:solidFill>
                        <a:latin typeface="Calibri"/>
                        <a:ea typeface="맑은 고딕"/>
                        <a:cs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10" name="가로 글상자 9"/>
          <p:cNvSpPr txBox="1"/>
          <p:nvPr/>
        </p:nvSpPr>
        <p:spPr>
          <a:xfrm>
            <a:off x="932028" y="4260419"/>
            <a:ext cx="2912262" cy="366826"/>
          </a:xfrm>
          <a:prstGeom prst="rect">
            <a:avLst/>
          </a:prstGeom>
        </p:spPr>
        <p:txBody>
          <a:bodyPr wrap="none">
            <a:spAutoFit/>
          </a:bodyPr>
          <a:p>
            <a:pPr lvl="0">
              <a:defRPr/>
            </a:pPr>
            <a:r>
              <a:rPr lang="ko-KR" altLang="en-US">
                <a:latin typeface="나눔고딕"/>
                <a:ea typeface="나눔고딕"/>
                <a:cs typeface="+mn-cs"/>
              </a:rPr>
              <a:t>군산사랑상품권 업종별 비율</a:t>
            </a:r>
            <a:endParaRPr lang="ko-KR" altLang="en-US">
              <a:latin typeface="나눔고딕"/>
              <a:ea typeface="나눔고딕"/>
              <a:cs typeface="+mn-cs"/>
            </a:endParaRPr>
          </a:p>
        </p:txBody>
      </p:sp>
      <p:graphicFrame>
        <p:nvGraphicFramePr>
          <p:cNvPr id="11" name="표 10"/>
          <p:cNvGraphicFramePr/>
          <p:nvPr/>
        </p:nvGraphicFramePr>
        <p:xfrm>
          <a:off x="1279169" y="4763210"/>
          <a:ext cx="2217978" cy="159314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108989"/>
                <a:gridCol w="1108989"/>
              </a:tblGrid>
              <a:tr h="374069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marL="0" lvl="0" algn="ctr" defTabSz="914400" rtl="0" eaLnBrk="1" latinLnBrk="1" hangingPunct="1"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0" lang="ko-KR" altLang="en-US" sz="18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업종</a:t>
                      </a:r>
                      <a:endParaRPr xmlns:mc="http://schemas.openxmlformats.org/markup-compatibility/2006" xmlns:hp="http://schemas.haansoft.com/office/presentation/8.0" kumimoji="0" lang="ko-KR" altLang="en-US" sz="1800" b="0" i="0" u="none" strike="noStrike" kern="1200" cap="none" normalizeH="0" baseline="0" mc:Ignorable="hp" hp:hslEmbossed="0">
                        <a:solidFill>
                          <a:srgbClr val="000000"/>
                        </a:solidFill>
                        <a:latin typeface="Calibri"/>
                        <a:ea typeface="맑은 고딕"/>
                        <a:cs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marL="0" lvl="0" algn="ctr" defTabSz="914400" rtl="0" eaLnBrk="1" latinLnBrk="1" hangingPunct="1"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0" lang="ko-KR" altLang="en-US" sz="18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비율</a:t>
                      </a:r>
                      <a:endParaRPr xmlns:mc="http://schemas.openxmlformats.org/markup-compatibility/2006" xmlns:hp="http://schemas.haansoft.com/office/presentation/8.0" kumimoji="0" lang="ko-KR" altLang="en-US" sz="1800" b="0" i="0" u="none" strike="noStrike" kern="1200" cap="none" normalizeH="0" baseline="0" mc:Ignorable="hp" hp:hslEmbossed="0">
                        <a:solidFill>
                          <a:srgbClr val="000000"/>
                        </a:solidFill>
                        <a:latin typeface="Calibri"/>
                        <a:ea typeface="맑은 고딕"/>
                        <a:cs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</a:tr>
              <a:tr h="406357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marL="0" lvl="0" algn="ctr" defTabSz="914400" rtl="0" eaLnBrk="1" latinLnBrk="1" hangingPunct="1"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0" lang="ko-KR" altLang="en-US" sz="18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소매업</a:t>
                      </a:r>
                      <a:endParaRPr xmlns:mc="http://schemas.openxmlformats.org/markup-compatibility/2006" xmlns:hp="http://schemas.haansoft.com/office/presentation/8.0" kumimoji="0" lang="ko-KR" altLang="en-US" sz="1800" b="0" i="0" u="none" strike="noStrike" kern="1200" cap="none" normalizeH="0" baseline="0" mc:Ignorable="hp" hp:hslEmbossed="0">
                        <a:solidFill>
                          <a:srgbClr val="000000"/>
                        </a:solidFill>
                        <a:latin typeface="Calibri"/>
                        <a:ea typeface="맑은 고딕"/>
                        <a:cs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marL="0" lvl="0" algn="ctr" defTabSz="914400" rtl="0" eaLnBrk="1" latinLnBrk="1" hangingPunct="1"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0" lang="en-US" altLang="ko-KR" sz="18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0.4</a:t>
                      </a:r>
                      <a:endParaRPr xmlns:mc="http://schemas.openxmlformats.org/markup-compatibility/2006" xmlns:hp="http://schemas.haansoft.com/office/presentation/8.0" kumimoji="0" lang="en-US" altLang="ko-KR" sz="1800" b="0" i="0" u="none" strike="noStrike" kern="1200" cap="none" normalizeH="0" baseline="0" mc:Ignorable="hp" hp:hslEmbossed="0">
                        <a:solidFill>
                          <a:srgbClr val="000000"/>
                        </a:solidFill>
                        <a:latin typeface="Calibri"/>
                        <a:ea typeface="맑은 고딕"/>
                        <a:cs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</a:tr>
              <a:tr h="406357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marL="0" lvl="0" algn="ctr" defTabSz="914400" rtl="0" eaLnBrk="1" latinLnBrk="1" hangingPunct="1"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0" lang="ko-KR" altLang="en-US" sz="18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음식점업</a:t>
                      </a:r>
                      <a:endParaRPr xmlns:mc="http://schemas.openxmlformats.org/markup-compatibility/2006" xmlns:hp="http://schemas.haansoft.com/office/presentation/8.0" kumimoji="0" lang="ko-KR" altLang="en-US" sz="1800" b="0" i="0" u="none" strike="noStrike" kern="1200" cap="none" normalizeH="0" baseline="0" mc:Ignorable="hp" hp:hslEmbossed="0">
                        <a:solidFill>
                          <a:srgbClr val="000000"/>
                        </a:solidFill>
                        <a:latin typeface="Calibri"/>
                        <a:ea typeface="맑은 고딕"/>
                        <a:cs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marL="0" lvl="0" algn="ctr" defTabSz="914400" rtl="0" eaLnBrk="1" latinLnBrk="1" hangingPunct="1"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0" lang="en-US" altLang="ko-KR" sz="18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0.3</a:t>
                      </a:r>
                      <a:endParaRPr xmlns:mc="http://schemas.openxmlformats.org/markup-compatibility/2006" xmlns:hp="http://schemas.haansoft.com/office/presentation/8.0" kumimoji="0" lang="en-US" altLang="ko-KR" sz="1800" b="0" i="0" u="none" strike="noStrike" kern="1200" cap="none" normalizeH="0" baseline="0" mc:Ignorable="hp" hp:hslEmbossed="0">
                        <a:solidFill>
                          <a:srgbClr val="000000"/>
                        </a:solidFill>
                        <a:latin typeface="Calibri"/>
                        <a:ea typeface="맑은 고딕"/>
                        <a:cs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</a:tr>
              <a:tr h="406357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marL="0" lvl="0" algn="ctr" defTabSz="914400" rtl="0" eaLnBrk="1" latinLnBrk="1" hangingPunct="1"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0" lang="ko-KR" altLang="en-US" sz="18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숙박업</a:t>
                      </a:r>
                      <a:endParaRPr xmlns:mc="http://schemas.openxmlformats.org/markup-compatibility/2006" xmlns:hp="http://schemas.haansoft.com/office/presentation/8.0" kumimoji="0" lang="ko-KR" altLang="en-US" sz="1800" b="0" i="0" u="none" strike="noStrike" kern="1200" cap="none" normalizeH="0" baseline="0" mc:Ignorable="hp" hp:hslEmbossed="0">
                        <a:solidFill>
                          <a:srgbClr val="000000"/>
                        </a:solidFill>
                        <a:latin typeface="Calibri"/>
                        <a:ea typeface="맑은 고딕"/>
                        <a:cs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marL="0" lvl="0" algn="ctr" defTabSz="914400" rtl="0" eaLnBrk="1" latinLnBrk="1" hangingPunct="1"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0" lang="en-US" altLang="ko-KR" sz="18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0.1</a:t>
                      </a:r>
                      <a:endParaRPr xmlns:mc="http://schemas.openxmlformats.org/markup-compatibility/2006" xmlns:hp="http://schemas.haansoft.com/office/presentation/8.0" kumimoji="0" lang="en-US" altLang="ko-KR" sz="1800" b="0" i="0" u="none" strike="noStrike" kern="1200" cap="none" normalizeH="0" baseline="0" mc:Ignorable="hp" hp:hslEmbossed="0">
                        <a:solidFill>
                          <a:srgbClr val="000000"/>
                        </a:solidFill>
                        <a:latin typeface="Calibri"/>
                        <a:ea typeface="맑은 고딕"/>
                        <a:cs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12" name="가로 글상자 11"/>
          <p:cNvSpPr txBox="1"/>
          <p:nvPr/>
        </p:nvSpPr>
        <p:spPr>
          <a:xfrm>
            <a:off x="6570266" y="4260419"/>
            <a:ext cx="3302879" cy="366826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>
                <a:latin typeface="나눔고딕"/>
                <a:ea typeface="나눔고딕"/>
                <a:cs typeface="+mn-cs"/>
              </a:rPr>
              <a:t>군산사랑상품권 행정동별 비율</a:t>
            </a:r>
            <a:endParaRPr lang="ko-KR" altLang="en-US">
              <a:latin typeface="나눔고딕"/>
              <a:ea typeface="나눔고딕"/>
              <a:cs typeface="+mn-cs"/>
            </a:endParaRPr>
          </a:p>
        </p:txBody>
      </p:sp>
      <p:graphicFrame>
        <p:nvGraphicFramePr>
          <p:cNvPr id="13" name="표 12"/>
          <p:cNvGraphicFramePr/>
          <p:nvPr/>
        </p:nvGraphicFramePr>
        <p:xfrm>
          <a:off x="6917408" y="4763210"/>
          <a:ext cx="2217978" cy="159314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108989"/>
                <a:gridCol w="1108989"/>
              </a:tblGrid>
              <a:tr h="374069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marL="0" lvl="0" algn="ctr" defTabSz="914400" rtl="0" eaLnBrk="1" latinLnBrk="1" hangingPunct="1"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0" lang="ko-KR" altLang="en-US" sz="18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행정동</a:t>
                      </a:r>
                      <a:endParaRPr xmlns:mc="http://schemas.openxmlformats.org/markup-compatibility/2006" xmlns:hp="http://schemas.haansoft.com/office/presentation/8.0" kumimoji="0" lang="ko-KR" altLang="en-US" sz="1800" b="0" i="0" u="none" strike="noStrike" kern="1200" cap="none" normalizeH="0" baseline="0" mc:Ignorable="hp" hp:hslEmbossed="0">
                        <a:solidFill>
                          <a:srgbClr val="000000"/>
                        </a:solidFill>
                        <a:latin typeface="Calibri"/>
                        <a:ea typeface="맑은 고딕"/>
                        <a:cs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marL="0" lvl="0" algn="ctr" defTabSz="914400" rtl="0" eaLnBrk="1" latinLnBrk="1" hangingPunct="1"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0" lang="ko-KR" altLang="en-US" sz="18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비율</a:t>
                      </a:r>
                      <a:endParaRPr xmlns:mc="http://schemas.openxmlformats.org/markup-compatibility/2006" xmlns:hp="http://schemas.haansoft.com/office/presentation/8.0" kumimoji="0" lang="ko-KR" altLang="en-US" sz="1800" b="0" i="0" u="none" strike="noStrike" kern="1200" cap="none" normalizeH="0" baseline="0" mc:Ignorable="hp" hp:hslEmbossed="0">
                        <a:solidFill>
                          <a:srgbClr val="000000"/>
                        </a:solidFill>
                        <a:latin typeface="Calibri"/>
                        <a:ea typeface="맑은 고딕"/>
                        <a:cs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</a:tr>
              <a:tr h="406357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marL="0" lvl="0" algn="ctr" defTabSz="914400" rtl="0" eaLnBrk="1" latinLnBrk="1" hangingPunct="1"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0" lang="ko-KR" altLang="en-US" sz="18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나운</a:t>
                      </a:r>
                      <a:r>
                        <a:rPr xmlns:mc="http://schemas.openxmlformats.org/markup-compatibility/2006" xmlns:hp="http://schemas.haansoft.com/office/presentation/8.0" kumimoji="0" lang="en-US" altLang="ko-KR" sz="18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Calibri"/>
                        </a:rPr>
                        <a:t>2</a:t>
                      </a:r>
                      <a:r>
                        <a:rPr xmlns:mc="http://schemas.openxmlformats.org/markup-compatibility/2006" xmlns:hp="http://schemas.haansoft.com/office/presentation/8.0" kumimoji="0" lang="ko-KR" altLang="en-US" sz="18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동</a:t>
                      </a:r>
                      <a:endParaRPr xmlns:mc="http://schemas.openxmlformats.org/markup-compatibility/2006" xmlns:hp="http://schemas.haansoft.com/office/presentation/8.0" kumimoji="0" lang="ko-KR" altLang="en-US" sz="1800" b="0" i="0" u="none" strike="noStrike" kern="1200" cap="none" normalizeH="0" baseline="0" mc:Ignorable="hp" hp:hslEmbossed="0">
                        <a:solidFill>
                          <a:srgbClr val="000000"/>
                        </a:solidFill>
                        <a:latin typeface="Calibri"/>
                        <a:ea typeface="맑은 고딕"/>
                        <a:cs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marL="0" lvl="0" algn="ctr" defTabSz="914400" rtl="0" eaLnBrk="1" latinLnBrk="1" hangingPunct="1"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0" lang="en-US" altLang="ko-KR" sz="18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0.4</a:t>
                      </a:r>
                      <a:endParaRPr xmlns:mc="http://schemas.openxmlformats.org/markup-compatibility/2006" xmlns:hp="http://schemas.haansoft.com/office/presentation/8.0" kumimoji="0" lang="en-US" altLang="ko-KR" sz="1800" b="0" i="0" u="none" strike="noStrike" kern="1200" cap="none" normalizeH="0" baseline="0" mc:Ignorable="hp" hp:hslEmbossed="0">
                        <a:solidFill>
                          <a:srgbClr val="000000"/>
                        </a:solidFill>
                        <a:latin typeface="Calibri"/>
                        <a:ea typeface="맑은 고딕"/>
                        <a:cs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</a:tr>
              <a:tr h="406357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marL="0" lvl="0" algn="ctr" defTabSz="914400" rtl="0" eaLnBrk="1" latinLnBrk="1" hangingPunct="1"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0" lang="ko-KR" altLang="en-US" sz="18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나운</a:t>
                      </a:r>
                      <a:r>
                        <a:rPr xmlns:mc="http://schemas.openxmlformats.org/markup-compatibility/2006" xmlns:hp="http://schemas.haansoft.com/office/presentation/8.0" kumimoji="0" lang="en-US" altLang="ko-KR" sz="18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Calibri"/>
                        </a:rPr>
                        <a:t>3</a:t>
                      </a:r>
                      <a:r>
                        <a:rPr xmlns:mc="http://schemas.openxmlformats.org/markup-compatibility/2006" xmlns:hp="http://schemas.haansoft.com/office/presentation/8.0" kumimoji="0" lang="ko-KR" altLang="en-US" sz="18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동</a:t>
                      </a:r>
                      <a:endParaRPr xmlns:mc="http://schemas.openxmlformats.org/markup-compatibility/2006" xmlns:hp="http://schemas.haansoft.com/office/presentation/8.0" kumimoji="0" lang="ko-KR" altLang="en-US" sz="1800" b="0" i="0" u="none" strike="noStrike" kern="1200" cap="none" normalizeH="0" baseline="0" mc:Ignorable="hp" hp:hslEmbossed="0">
                        <a:solidFill>
                          <a:srgbClr val="000000"/>
                        </a:solidFill>
                        <a:latin typeface="Calibri"/>
                        <a:ea typeface="맑은 고딕"/>
                        <a:cs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marL="0" lvl="0" algn="ctr" defTabSz="914400" rtl="0" eaLnBrk="1" latinLnBrk="1" hangingPunct="1"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0" lang="en-US" altLang="ko-KR" sz="18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0.3</a:t>
                      </a:r>
                      <a:endParaRPr xmlns:mc="http://schemas.openxmlformats.org/markup-compatibility/2006" xmlns:hp="http://schemas.haansoft.com/office/presentation/8.0" kumimoji="0" lang="en-US" altLang="ko-KR" sz="1800" b="0" i="0" u="none" strike="noStrike" kern="1200" cap="none" normalizeH="0" baseline="0" mc:Ignorable="hp" hp:hslEmbossed="0">
                        <a:solidFill>
                          <a:srgbClr val="000000"/>
                        </a:solidFill>
                        <a:latin typeface="Calibri"/>
                        <a:ea typeface="맑은 고딕"/>
                        <a:cs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</a:tr>
              <a:tr h="406357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marL="0" lvl="0" algn="ctr" defTabSz="914400" rtl="0" eaLnBrk="1" latinLnBrk="1" hangingPunct="1"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0" lang="ko-KR" altLang="en-US" sz="18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수송동</a:t>
                      </a:r>
                      <a:endParaRPr xmlns:mc="http://schemas.openxmlformats.org/markup-compatibility/2006" xmlns:hp="http://schemas.haansoft.com/office/presentation/8.0" kumimoji="0" lang="ko-KR" altLang="en-US" sz="1800" b="0" i="0" u="none" strike="noStrike" kern="1200" cap="none" normalizeH="0" baseline="0" mc:Ignorable="hp" hp:hslEmbossed="0">
                        <a:solidFill>
                          <a:srgbClr val="000000"/>
                        </a:solidFill>
                        <a:latin typeface="Calibri"/>
                        <a:ea typeface="맑은 고딕"/>
                        <a:cs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marL="0" lvl="0" algn="ctr" defTabSz="914400" rtl="0" eaLnBrk="1" latinLnBrk="1" hangingPunct="1"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0" lang="en-US" altLang="ko-KR" sz="18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0.1</a:t>
                      </a:r>
                      <a:endParaRPr xmlns:mc="http://schemas.openxmlformats.org/markup-compatibility/2006" xmlns:hp="http://schemas.haansoft.com/office/presentation/8.0" kumimoji="0" lang="en-US" altLang="ko-KR" sz="1800" b="0" i="0" u="none" strike="noStrike" kern="1200" cap="none" normalizeH="0" baseline="0" mc:Ignorable="hp" hp:hslEmbossed="0">
                        <a:solidFill>
                          <a:srgbClr val="000000"/>
                        </a:solidFill>
                        <a:latin typeface="Calibri"/>
                        <a:ea typeface="맑은 고딕"/>
                        <a:cs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14" name="직사각형 1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>
              <a:defRPr/>
            </a:pPr>
            <a:fld id="{AD22CD3B-FDDF-4998-970C-76E6E0BEC65F}" type="slidenum">
              <a:rPr lang="en-US" altLang="en-US"/>
              <a:pPr lvl="0">
                <a:defRPr/>
              </a:pPr>
              <a:t>25</a:t>
            </a:fld>
            <a:endParaRPr lang="en-US" altLang="en-US"/>
          </a:p>
        </p:txBody>
      </p:sp>
      <p:sp>
        <p:nvSpPr>
          <p:cNvPr id="15" name="직사각형 1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>
              <a:defRPr/>
            </a:pPr>
            <a:r>
              <a:rPr lang="ko-KR" altLang="en-US"/>
              <a:t>DB(군산사랑상품권 가맹점)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1028802"/>
      </p:ext>
    </p:extLst>
  </p:cSld>
  <p:clrMapOvr>
    <a:masterClrMapping/>
  </p:clrMapOvr>
</p:sld>
</file>

<file path=ppt/slides/slide4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p>
            <a:pPr lvl="0">
              <a:defRPr/>
            </a:pPr>
            <a:r>
              <a:rPr lang="ko-KR" altLang="en-US"/>
              <a:t>제 </a:t>
            </a:r>
            <a:r>
              <a:rPr lang="en-US" altLang="ko-KR"/>
              <a:t>1</a:t>
            </a:r>
            <a:r>
              <a:rPr lang="ko-KR" altLang="en-US"/>
              <a:t>정규화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p>
            <a:pPr lvl="0">
              <a:defRPr/>
            </a:pPr>
            <a:r>
              <a:rPr lang="ko-KR" altLang="en-US"/>
              <a:t>맛집선정 리스트에 속성값이 원자성을 충족하지 않음</a:t>
            </a:r>
            <a:endParaRPr lang="ko-KR" altLang="en-US"/>
          </a:p>
          <a:p>
            <a:pPr marL="0" lvl="0" indent="0">
              <a:buNone/>
              <a:defRPr/>
            </a:pPr>
            <a:r>
              <a:rPr lang="ko-KR" altLang="en-US"/>
              <a:t>따라서 두 차례로 나눈 투플을 만듦</a:t>
            </a:r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>
              <a:defRPr/>
            </a:pPr>
            <a:r>
              <a:rPr lang="ko-KR" altLang="en-US"/>
              <a:t>XML(군산사랑상품권 가맹점)</a:t>
            </a:r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>
              <a:defRPr/>
            </a:pPr>
            <a:fld id="{AD22CD3B-FDDF-4998-970C-76E6E0BEC65F}" type="slidenum">
              <a:rPr lang="en-US" altLang="en-US"/>
              <a:pPr lvl="0">
                <a:defRPr/>
              </a:pPr>
              <a:t>44</a:t>
            </a:fld>
            <a:endParaRPr lang="en-US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09599" y="2751354"/>
            <a:ext cx="8311225" cy="263929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58378" y="4097337"/>
            <a:ext cx="11275243" cy="2028825"/>
          </a:xfrm>
          <a:prstGeom prst="rect">
            <a:avLst/>
          </a:prstGeom>
        </p:spPr>
      </p:pic>
      <p:cxnSp>
        <p:nvCxnSpPr>
          <p:cNvPr id="8" name="꺾인 연결선 7"/>
          <p:cNvCxnSpPr/>
          <p:nvPr/>
        </p:nvCxnSpPr>
        <p:spPr>
          <a:xfrm rot="16200000" flipH="1">
            <a:off x="8897578" y="3227100"/>
            <a:ext cx="867135" cy="820663"/>
          </a:xfrm>
          <a:prstGeom prst="bentConnector3">
            <a:avLst>
              <a:gd name="adj1" fmla="val 50000"/>
            </a:avLst>
          </a:prstGeom>
          <a:ln>
            <a:solidFill>
              <a:srgbClr val="0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6422202"/>
      </p:ext>
    </p:extLst>
  </p:cSld>
  <p:clrMapOvr>
    <a:masterClrMapping/>
  </p:clrMapOvr>
</p:sld>
</file>

<file path=ppt/slides/slide4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p>
            <a:pPr lvl="0">
              <a:defRPr/>
            </a:pPr>
            <a:r>
              <a:rPr lang="ko-KR" altLang="en-US"/>
              <a:t>제 </a:t>
            </a:r>
            <a:r>
              <a:rPr lang="en-US" altLang="ko-KR"/>
              <a:t>2</a:t>
            </a:r>
            <a:r>
              <a:rPr lang="ko-KR" altLang="en-US"/>
              <a:t>정규화</a:t>
            </a:r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>
              <a:defRPr/>
            </a:pPr>
            <a:r>
              <a:rPr lang="ko-KR" altLang="en-US"/>
              <a:t>XML(군산사랑상품권 가맹점)</a:t>
            </a:r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>
              <a:defRPr/>
            </a:pPr>
            <a:fld id="{AD22CD3B-FDDF-4998-970C-76E6E0BEC65F}" type="slidenum">
              <a:rPr lang="en-US" altLang="en-US"/>
              <a:pPr lvl="0">
                <a:defRPr/>
              </a:pPr>
              <a:t>45</a:t>
            </a:fld>
            <a:endParaRPr lang="en-US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050" y="1284288"/>
            <a:ext cx="12111093" cy="101401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rcRect r="57230"/>
          <a:stretch>
            <a:fillRect/>
          </a:stretch>
        </p:blipFill>
        <p:spPr>
          <a:xfrm>
            <a:off x="2482780" y="3060557"/>
            <a:ext cx="2765324" cy="148157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rcRect l="17400"/>
          <a:stretch>
            <a:fillRect/>
          </a:stretch>
        </p:blipFill>
        <p:spPr>
          <a:xfrm>
            <a:off x="5148216" y="4542127"/>
            <a:ext cx="7043784" cy="1317914"/>
          </a:xfrm>
          <a:prstGeom prst="rect">
            <a:avLst/>
          </a:prstGeom>
        </p:spPr>
      </p:pic>
      <p:cxnSp>
        <p:nvCxnSpPr>
          <p:cNvPr id="9" name="꺾인 연결선 8"/>
          <p:cNvCxnSpPr>
            <a:stCxn id="6" idx="2"/>
            <a:endCxn id="7" idx="0"/>
          </p:cNvCxnSpPr>
          <p:nvPr/>
        </p:nvCxnSpPr>
        <p:spPr>
          <a:xfrm rot="5400000">
            <a:off x="4588894" y="1574854"/>
            <a:ext cx="762251" cy="2209154"/>
          </a:xfrm>
          <a:prstGeom prst="bentConnector3">
            <a:avLst>
              <a:gd name="adj1" fmla="val 50000"/>
            </a:avLst>
          </a:prstGeom>
          <a:ln>
            <a:solidFill>
              <a:srgbClr val="0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꺾인 연결선 9"/>
          <p:cNvCxnSpPr>
            <a:stCxn id="6" idx="2"/>
            <a:endCxn id="8" idx="0"/>
          </p:cNvCxnSpPr>
          <p:nvPr/>
        </p:nvCxnSpPr>
        <p:spPr>
          <a:xfrm rot="5400000" flipV="1">
            <a:off x="6250441" y="2122460"/>
            <a:ext cx="2243821" cy="2595511"/>
          </a:xfrm>
          <a:prstGeom prst="bentConnector3">
            <a:avLst>
              <a:gd name="adj1" fmla="val 50000"/>
            </a:avLst>
          </a:prstGeom>
          <a:noFill/>
          <a:ln w="12700" cap="flat" cmpd="sng" algn="ctr">
            <a:solidFill>
              <a:srgbClr val="000000">
                <a:alpha val="100000"/>
              </a:srgbClr>
            </a:solidFill>
            <a:prstDash val="solid"/>
            <a:tailEnd type="arrow"/>
          </a:ln>
        </p:spPr>
      </p:cxnSp>
      <p:sp>
        <p:nvSpPr>
          <p:cNvPr id="11" name="가로 글상자 10"/>
          <p:cNvSpPr txBox="1"/>
          <p:nvPr/>
        </p:nvSpPr>
        <p:spPr>
          <a:xfrm>
            <a:off x="609599" y="2701377"/>
            <a:ext cx="2589588" cy="359179"/>
          </a:xfrm>
          <a:prstGeom prst="rect">
            <a:avLst/>
          </a:prstGeom>
        </p:spPr>
        <p:txBody>
          <a:bodyPr wrap="non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나눔고딕"/>
                <a:ea typeface="나눔고딕"/>
              </a:rPr>
              <a:t>상호명 테이블</a:t>
            </a: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나눔고딕"/>
                <a:ea typeface="나눔고딕"/>
              </a:rPr>
              <a:t>(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나눔고딕"/>
                <a:ea typeface="나눔고딕"/>
              </a:rPr>
              <a:t>카테고리</a:t>
            </a: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나눔고딕"/>
                <a:ea typeface="나눔고딕"/>
              </a:rPr>
              <a:t>)</a:t>
            </a: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나눔고딕"/>
              <a:ea typeface="나눔고딕"/>
            </a:endParaRPr>
          </a:p>
        </p:txBody>
      </p:sp>
    </p:spTree>
    <p:extLst>
      <p:ext uri="{BB962C8B-B14F-4D97-AF65-F5344CB8AC3E}">
        <p14:creationId xmlns:p14="http://schemas.microsoft.com/office/powerpoint/2010/main" val="42863673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군산사랑상품권이란</a:t>
            </a:r>
            <a:r>
              <a:rPr lang="en-US" altLang="ko-KR"/>
              <a:t>?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599" y="1600200"/>
            <a:ext cx="6549324" cy="4525963"/>
          </a:xfrm>
        </p:spPr>
        <p:txBody>
          <a:bodyPr/>
          <a:lstStyle/>
          <a:p>
            <a:pPr lvl="0">
              <a:defRPr/>
            </a:pPr>
            <a:r>
              <a:rPr lang="ko-KR" altLang="en-US" dirty="0"/>
              <a:t>군산시의 지역 상품권</a:t>
            </a:r>
          </a:p>
          <a:p>
            <a:pPr lvl="1">
              <a:defRPr/>
            </a:pPr>
            <a:r>
              <a:rPr lang="ko-KR" altLang="en-US" dirty="0"/>
              <a:t>어려운 재래시장과 골목상권을 보호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b="1" dirty="0"/>
              <a:t>지역 자금의 </a:t>
            </a:r>
            <a:r>
              <a:rPr lang="ko-KR" altLang="en-US" b="1" dirty="0" err="1"/>
              <a:t>타지역</a:t>
            </a:r>
            <a:r>
              <a:rPr lang="ko-KR" altLang="en-US" b="1" dirty="0"/>
              <a:t> 유출</a:t>
            </a:r>
            <a:r>
              <a:rPr lang="ko-KR" altLang="en-US" dirty="0"/>
              <a:t>을 방지함</a:t>
            </a:r>
          </a:p>
          <a:p>
            <a:pPr lvl="1">
              <a:defRPr/>
            </a:pPr>
            <a:r>
              <a:rPr lang="ko-KR" altLang="en-US" dirty="0"/>
              <a:t>도내 자영업 및 소상공인들의 소득 증대로 </a:t>
            </a:r>
            <a:r>
              <a:rPr lang="ko-KR" altLang="en-US" b="1" dirty="0"/>
              <a:t>선순환 지역경제구조를 유도</a:t>
            </a:r>
          </a:p>
          <a:p>
            <a:pPr lvl="2">
              <a:defRPr/>
            </a:pPr>
            <a:r>
              <a:rPr lang="ko-KR" altLang="en-US" dirty="0"/>
              <a:t>상품권을 </a:t>
            </a:r>
            <a:r>
              <a:rPr lang="en-US" altLang="ko-KR" dirty="0"/>
              <a:t>10%</a:t>
            </a:r>
            <a:r>
              <a:rPr lang="ko-KR" altLang="en-US" dirty="0"/>
              <a:t> 가격 감면으로 소비자들도 애용하고 있는 상품권임</a:t>
            </a:r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XML(군산사랑상품권 가맹점)</a:t>
            </a:r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en-US" altLang="en-US"/>
              <a:pPr lvl="0">
                <a:defRPr/>
              </a:pPr>
              <a:t>5</a:t>
            </a:fld>
            <a:endParaRPr lang="en-US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l="50000" b="58180"/>
          <a:stretch>
            <a:fillRect/>
          </a:stretch>
        </p:blipFill>
        <p:spPr>
          <a:xfrm>
            <a:off x="7539814" y="2984036"/>
            <a:ext cx="4042582" cy="175829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rcRect r="50000" b="58180"/>
          <a:stretch>
            <a:fillRect/>
          </a:stretch>
        </p:blipFill>
        <p:spPr>
          <a:xfrm>
            <a:off x="7396939" y="2072481"/>
            <a:ext cx="4042582" cy="1758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999277"/>
      </p:ext>
    </p:extLst>
  </p:cSld>
  <p:clrMapOvr>
    <a:masterClrMapping/>
  </p:clrMapOvr>
</p:sld>
</file>

<file path=ppt/slides/slide5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p>
            <a:pPr lvl="0">
              <a:defRPr/>
            </a:pPr>
            <a:r>
              <a:rPr lang="ko-KR" altLang="en-US"/>
              <a:t>제 </a:t>
            </a:r>
            <a:r>
              <a:rPr lang="en-US" altLang="ko-KR"/>
              <a:t>2</a:t>
            </a:r>
            <a:r>
              <a:rPr lang="ko-KR" altLang="en-US"/>
              <a:t>정규화</a:t>
            </a:r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>
              <a:defRPr/>
            </a:pPr>
            <a:r>
              <a:rPr lang="ko-KR" altLang="en-US"/>
              <a:t>XML(군산사랑상품권 가맹점)</a:t>
            </a:r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>
              <a:defRPr/>
            </a:pPr>
            <a:fld id="{AD22CD3B-FDDF-4998-970C-76E6E0BEC65F}" type="slidenum">
              <a:rPr lang="en-US" altLang="en-US"/>
              <a:pPr lvl="0">
                <a:defRPr/>
              </a:pPr>
              <a:t>46</a:t>
            </a:fld>
            <a:endParaRPr lang="en-US" altLang="en-US"/>
          </a:p>
        </p:txBody>
      </p:sp>
      <p:sp>
        <p:nvSpPr>
          <p:cNvPr id="11" name="직사각형 10"/>
          <p:cNvSpPr/>
          <p:nvPr/>
        </p:nvSpPr>
        <p:spPr>
          <a:xfrm>
            <a:off x="3879849" y="2130136"/>
            <a:ext cx="1472045" cy="779317"/>
          </a:xfrm>
          <a:prstGeom prst="rect">
            <a:avLst/>
          </a:prstGeom>
          <a:solidFill>
            <a:schemeClr val="lt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r>
              <a:rPr lang="ko-KR" altLang="en-US">
                <a:solidFill>
                  <a:schemeClr val="dk1"/>
                </a:solidFill>
                <a:latin typeface="나눔고딕"/>
                <a:ea typeface="나눔고딕"/>
              </a:rPr>
              <a:t>카테고리</a:t>
            </a:r>
            <a:endParaRPr lang="ko-KR" altLang="en-US">
              <a:solidFill>
                <a:schemeClr val="dk1"/>
              </a:solidFill>
              <a:latin typeface="나눔고딕"/>
              <a:ea typeface="나눔고딕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628485" y="2130136"/>
            <a:ext cx="1472045" cy="779317"/>
          </a:xfrm>
          <a:prstGeom prst="rect">
            <a:avLst/>
          </a:prstGeom>
          <a:solidFill>
            <a:schemeClr val="lt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r>
              <a:rPr lang="ko-KR" altLang="en-US">
                <a:solidFill>
                  <a:schemeClr val="dk1"/>
                </a:solidFill>
                <a:latin typeface="나눔고딕"/>
                <a:ea typeface="나눔고딕"/>
              </a:rPr>
              <a:t> 상호명</a:t>
            </a:r>
            <a:endParaRPr lang="ko-KR" altLang="en-US">
              <a:solidFill>
                <a:schemeClr val="dk1"/>
              </a:solidFill>
              <a:latin typeface="나눔고딕"/>
              <a:ea typeface="나눔고딕"/>
            </a:endParaRPr>
          </a:p>
        </p:txBody>
      </p:sp>
      <p:cxnSp>
        <p:nvCxnSpPr>
          <p:cNvPr id="14" name="꺾인 연결선 13"/>
          <p:cNvCxnSpPr>
            <a:stCxn id="12" idx="0"/>
            <a:endCxn id="11" idx="0"/>
          </p:cNvCxnSpPr>
          <p:nvPr/>
        </p:nvCxnSpPr>
        <p:spPr>
          <a:xfrm rot="5400000" flipV="1">
            <a:off x="3489396" y="1005248"/>
            <a:ext cx="1588" cy="2251362"/>
          </a:xfrm>
          <a:prstGeom prst="bentConnector3">
            <a:avLst>
              <a:gd name="adj1" fmla="val -18783848"/>
            </a:avLst>
          </a:prstGeom>
          <a:ln>
            <a:solidFill>
              <a:srgbClr val="0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가로 글상자 14"/>
          <p:cNvSpPr txBox="1"/>
          <p:nvPr/>
        </p:nvSpPr>
        <p:spPr>
          <a:xfrm>
            <a:off x="1576011" y="3069821"/>
            <a:ext cx="2589588" cy="359179"/>
          </a:xfrm>
          <a:prstGeom prst="rect">
            <a:avLst/>
          </a:prstGeom>
        </p:spPr>
        <p:txBody>
          <a:bodyPr wrap="none">
            <a:spAutoFit/>
          </a:bodyPr>
          <a:p>
            <a:pPr lvl="0">
              <a:defRPr/>
            </a:pPr>
            <a:r>
              <a:rPr lang="ko-KR" altLang="en-US">
                <a:latin typeface="나눔고딕"/>
                <a:ea typeface="나눔고딕"/>
              </a:rPr>
              <a:t>상호명 테이블</a:t>
            </a:r>
            <a:r>
              <a:rPr lang="en-US" altLang="ko-KR">
                <a:latin typeface="나눔고딕"/>
                <a:ea typeface="나눔고딕"/>
              </a:rPr>
              <a:t>(</a:t>
            </a:r>
            <a:r>
              <a:rPr lang="ko-KR" altLang="en-US">
                <a:latin typeface="나눔고딕"/>
                <a:ea typeface="나눔고딕"/>
              </a:rPr>
              <a:t>카테고리</a:t>
            </a:r>
            <a:r>
              <a:rPr lang="en-US" altLang="ko-KR">
                <a:latin typeface="나눔고딕"/>
                <a:ea typeface="나눔고딕"/>
              </a:rPr>
              <a:t>)</a:t>
            </a:r>
            <a:endParaRPr lang="en-US" altLang="ko-KR">
              <a:latin typeface="나눔고딕"/>
              <a:ea typeface="나눔고딕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827374" y="4499264"/>
            <a:ext cx="1472045" cy="779317"/>
          </a:xfrm>
          <a:prstGeom prst="rect">
            <a:avLst/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ctr"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나눔고딕"/>
                <a:ea typeface="나눔고딕"/>
              </a:rPr>
              <a:t>주소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나눔고딕"/>
              <a:ea typeface="나눔고딕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576011" y="4499264"/>
            <a:ext cx="1472045" cy="779317"/>
          </a:xfrm>
          <a:prstGeom prst="rect">
            <a:avLst/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ctr"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나눔고딕"/>
                <a:ea typeface="나눔고딕"/>
              </a:rPr>
              <a:t> 상호명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나눔고딕"/>
              <a:ea typeface="나눔고딕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043525" y="4499264"/>
            <a:ext cx="1472045" cy="779317"/>
          </a:xfrm>
          <a:prstGeom prst="rect">
            <a:avLst/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ctr"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나눔고딕"/>
                <a:ea typeface="나눔고딕"/>
              </a:rPr>
              <a:t>행정동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나눔고딕"/>
              <a:ea typeface="나눔고딕"/>
            </a:endParaRPr>
          </a:p>
        </p:txBody>
      </p:sp>
      <p:cxnSp>
        <p:nvCxnSpPr>
          <p:cNvPr id="19" name="꺾인 연결선 18"/>
          <p:cNvCxnSpPr/>
          <p:nvPr/>
        </p:nvCxnSpPr>
        <p:spPr>
          <a:xfrm rot="5400000" flipV="1">
            <a:off x="6796359" y="2264713"/>
            <a:ext cx="1588" cy="4467514"/>
          </a:xfrm>
          <a:prstGeom prst="bentConnector3">
            <a:avLst>
              <a:gd name="adj1" fmla="val -21917360"/>
            </a:avLst>
          </a:prstGeom>
          <a:noFill/>
          <a:ln w="12700" cap="flat" cmpd="sng" algn="ctr">
            <a:solidFill>
              <a:srgbClr val="000000">
                <a:alpha val="100000"/>
              </a:srgbClr>
            </a:solidFill>
            <a:prstDash val="solid"/>
            <a:tailEnd type="arrow"/>
          </a:ln>
        </p:spPr>
      </p:cxnSp>
      <p:sp>
        <p:nvSpPr>
          <p:cNvPr id="20" name="가로 글상자 19"/>
          <p:cNvSpPr txBox="1"/>
          <p:nvPr/>
        </p:nvSpPr>
        <p:spPr>
          <a:xfrm>
            <a:off x="1523535" y="5438948"/>
            <a:ext cx="2158829" cy="359872"/>
          </a:xfrm>
          <a:prstGeom prst="rect">
            <a:avLst/>
          </a:prstGeom>
        </p:spPr>
        <p:txBody>
          <a:bodyPr wrap="non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나눔고딕"/>
                <a:ea typeface="나눔고딕"/>
              </a:rPr>
              <a:t>주소 테이블</a:t>
            </a: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나눔고딕"/>
                <a:ea typeface="나눔고딕"/>
              </a:rPr>
              <a:t>(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나눔고딕"/>
                <a:ea typeface="나눔고딕"/>
              </a:rPr>
              <a:t>행정동</a:t>
            </a: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나눔고딕"/>
                <a:ea typeface="나눔고딕"/>
              </a:rPr>
              <a:t>)</a:t>
            </a: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나눔고딕"/>
              <a:ea typeface="나눔고딕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8398799" y="4499264"/>
            <a:ext cx="1472045" cy="779317"/>
          </a:xfrm>
          <a:prstGeom prst="rect">
            <a:avLst/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ctr"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나눔고딕"/>
                <a:ea typeface="나눔고딕"/>
              </a:rPr>
              <a:t>법정동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나눔고딕"/>
              <a:ea typeface="나눔고딕"/>
            </a:endParaRPr>
          </a:p>
        </p:txBody>
      </p:sp>
      <p:cxnSp>
        <p:nvCxnSpPr>
          <p:cNvPr id="22" name="화살표 21"/>
          <p:cNvCxnSpPr>
            <a:stCxn id="12" idx="3"/>
            <a:endCxn id="11" idx="1"/>
          </p:cNvCxnSpPr>
          <p:nvPr/>
        </p:nvCxnSpPr>
        <p:spPr>
          <a:xfrm>
            <a:off x="3100531" y="2519795"/>
            <a:ext cx="779318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화살표 23"/>
          <p:cNvCxnSpPr/>
          <p:nvPr/>
        </p:nvCxnSpPr>
        <p:spPr>
          <a:xfrm>
            <a:off x="5351895" y="4888923"/>
            <a:ext cx="744105" cy="0"/>
          </a:xfrm>
          <a:prstGeom prst="straightConnector1">
            <a:avLst/>
          </a:prstGeom>
          <a:noFill/>
          <a:ln w="12700" cap="flat" cmpd="sng" algn="ctr">
            <a:solidFill>
              <a:srgbClr val="000000">
                <a:alpha val="100000"/>
              </a:srgbClr>
            </a:solidFill>
            <a:prstDash val="solid"/>
            <a:tailEnd type="arrow"/>
          </a:ln>
        </p:spPr>
      </p:cxnSp>
      <p:cxnSp>
        <p:nvCxnSpPr>
          <p:cNvPr id="27" name="화살표 26"/>
          <p:cNvCxnSpPr/>
          <p:nvPr/>
        </p:nvCxnSpPr>
        <p:spPr>
          <a:xfrm>
            <a:off x="3100531" y="4888923"/>
            <a:ext cx="779318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화살표 27"/>
          <p:cNvCxnSpPr>
            <a:stCxn id="18" idx="3"/>
            <a:endCxn id="21" idx="1"/>
          </p:cNvCxnSpPr>
          <p:nvPr/>
        </p:nvCxnSpPr>
        <p:spPr>
          <a:xfrm>
            <a:off x="7515570" y="4888923"/>
            <a:ext cx="883229" cy="0"/>
          </a:xfrm>
          <a:prstGeom prst="straightConnector1">
            <a:avLst/>
          </a:prstGeom>
          <a:noFill/>
          <a:ln w="12700" cap="flat" cmpd="sng" algn="ctr">
            <a:solidFill>
              <a:srgbClr val="000000">
                <a:alpha val="100000"/>
              </a:srgbClr>
            </a:solidFill>
            <a:prstDash val="solid"/>
            <a:tailEnd type="arrow"/>
          </a:ln>
        </p:spPr>
      </p:cxnSp>
    </p:spTree>
    <p:extLst>
      <p:ext uri="{BB962C8B-B14F-4D97-AF65-F5344CB8AC3E}">
        <p14:creationId xmlns:p14="http://schemas.microsoft.com/office/powerpoint/2010/main" val="1283888958"/>
      </p:ext>
    </p:extLst>
  </p:cSld>
  <p:clrMapOvr>
    <a:masterClrMapping/>
  </p:clrMapOvr>
</p:sld>
</file>

<file path=ppt/slides/slide5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p>
            <a:pPr lvl="0">
              <a:defRPr/>
            </a:pPr>
            <a:r>
              <a:rPr lang="ko-KR" altLang="en-US"/>
              <a:t>제</a:t>
            </a:r>
            <a:r>
              <a:rPr lang="en-US" altLang="ko-KR"/>
              <a:t>3</a:t>
            </a:r>
            <a:r>
              <a:rPr lang="ko-KR" altLang="en-US"/>
              <a:t>정규화</a:t>
            </a:r>
            <a:endParaRPr lang="ko-KR" altLang="en-US"/>
          </a:p>
        </p:txBody>
      </p:sp>
      <p:pic>
        <p:nvPicPr>
          <p:cNvPr id="3" name="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tretch>
            <a:fillRect/>
          </a:stretch>
        </p:blipFill>
        <p:spPr>
          <a:xfrm>
            <a:off x="1251609" y="2584518"/>
            <a:ext cx="2913990" cy="3101989"/>
          </a:xfrm>
          <a:prstGeom prst="rect">
            <a:avLst/>
          </a:prstGeom>
        </p:spPr>
      </p:pic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>
              <a:defRPr/>
            </a:pPr>
            <a:r>
              <a:rPr lang="ko-KR" altLang="en-US"/>
              <a:t>XML(군산사랑상품권 가맹점)</a:t>
            </a:r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>
              <a:defRPr/>
            </a:pPr>
            <a:fld id="{AD22CD3B-FDDF-4998-970C-76E6E0BEC65F}" type="slidenum">
              <a:rPr lang="en-US" altLang="en-US"/>
              <a:pPr lvl="0">
                <a:defRPr/>
              </a:pPr>
              <a:t>49</a:t>
            </a:fld>
            <a:endParaRPr lang="en-US" altLang="en-US"/>
          </a:p>
        </p:txBody>
      </p:sp>
      <p:sp>
        <p:nvSpPr>
          <p:cNvPr id="7" name="직사각형 6"/>
          <p:cNvSpPr/>
          <p:nvPr/>
        </p:nvSpPr>
        <p:spPr>
          <a:xfrm>
            <a:off x="5328806" y="1770564"/>
            <a:ext cx="1697181" cy="813954"/>
          </a:xfrm>
          <a:prstGeom prst="rect">
            <a:avLst/>
          </a:prstGeom>
          <a:solidFill>
            <a:schemeClr val="lt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r>
              <a:rPr lang="ko-KR" altLang="en-US">
                <a:solidFill>
                  <a:schemeClr val="dk1"/>
                </a:solidFill>
                <a:latin typeface="나눔고딕"/>
                <a:ea typeface="나눔고딕"/>
              </a:rPr>
              <a:t>행정동</a:t>
            </a:r>
            <a:endParaRPr lang="ko-KR" altLang="en-US">
              <a:solidFill>
                <a:schemeClr val="dk1"/>
              </a:solidFill>
              <a:latin typeface="나눔고딕"/>
              <a:ea typeface="나눔고딕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8462817" y="1770564"/>
            <a:ext cx="1697181" cy="813954"/>
          </a:xfrm>
          <a:prstGeom prst="rect">
            <a:avLst/>
          </a:prstGeom>
          <a:solidFill>
            <a:schemeClr val="lt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r>
              <a:rPr lang="ko-KR" altLang="en-US">
                <a:solidFill>
                  <a:schemeClr val="dk1"/>
                </a:solidFill>
                <a:latin typeface="나눔고딕"/>
                <a:ea typeface="나눔고딕"/>
              </a:rPr>
              <a:t>법정동</a:t>
            </a:r>
            <a:endParaRPr lang="ko-KR" altLang="en-US">
              <a:solidFill>
                <a:schemeClr val="dk1"/>
              </a:solidFill>
              <a:latin typeface="나눔고딕"/>
              <a:ea typeface="나눔고딕"/>
            </a:endParaRPr>
          </a:p>
        </p:txBody>
      </p:sp>
      <p:cxnSp>
        <p:nvCxnSpPr>
          <p:cNvPr id="9" name="화살표 8"/>
          <p:cNvCxnSpPr>
            <a:stCxn id="7" idx="3"/>
            <a:endCxn id="8" idx="1"/>
          </p:cNvCxnSpPr>
          <p:nvPr/>
        </p:nvCxnSpPr>
        <p:spPr>
          <a:xfrm>
            <a:off x="7025987" y="2177541"/>
            <a:ext cx="1436829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/>
          <a:srcRect l="17400" r="23760"/>
          <a:stretch>
            <a:fillRect/>
          </a:stretch>
        </p:blipFill>
        <p:spPr>
          <a:xfrm>
            <a:off x="5954038" y="3221036"/>
            <a:ext cx="5017556" cy="2209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900908"/>
      </p:ext>
    </p:extLst>
  </p:cSld>
  <p:clrMapOvr>
    <a:masterClrMapping/>
  </p:clrMapOvr>
</p:sld>
</file>

<file path=ppt/slides/slide5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p>
            <a:pPr lvl="0">
              <a:defRPr/>
            </a:pPr>
            <a:r>
              <a:rPr lang="ko-KR" altLang="en-US"/>
              <a:t>제</a:t>
            </a:r>
            <a:r>
              <a:rPr lang="en-US" altLang="ko-KR"/>
              <a:t>3</a:t>
            </a:r>
            <a:r>
              <a:rPr lang="ko-KR" altLang="en-US"/>
              <a:t>정규화</a:t>
            </a:r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>
              <a:defRPr/>
            </a:pPr>
            <a:r>
              <a:rPr lang="ko-KR" altLang="en-US"/>
              <a:t>XML(군산사랑상품권 가맹점)</a:t>
            </a:r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>
              <a:defRPr/>
            </a:pPr>
            <a:fld id="{AD22CD3B-FDDF-4998-970C-76E6E0BEC65F}" type="slidenum">
              <a:rPr lang="en-US" altLang="en-US"/>
              <a:pPr lvl="0">
                <a:defRPr/>
              </a:pPr>
              <a:t>50</a:t>
            </a:fld>
            <a:endParaRPr lang="en-US" altLang="en-US"/>
          </a:p>
        </p:txBody>
      </p:sp>
      <p:sp>
        <p:nvSpPr>
          <p:cNvPr id="7" name="직사각형 6"/>
          <p:cNvSpPr/>
          <p:nvPr/>
        </p:nvSpPr>
        <p:spPr>
          <a:xfrm>
            <a:off x="5862205" y="2130137"/>
            <a:ext cx="1697181" cy="813954"/>
          </a:xfrm>
          <a:prstGeom prst="rect">
            <a:avLst/>
          </a:prstGeom>
          <a:solidFill>
            <a:schemeClr val="lt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r>
              <a:rPr lang="ko-KR" altLang="en-US">
                <a:solidFill>
                  <a:schemeClr val="dk1"/>
                </a:solidFill>
                <a:latin typeface="나눔고딕"/>
                <a:ea typeface="나눔고딕"/>
                <a:cs typeface="+mn-cs"/>
              </a:rPr>
              <a:t>업소명</a:t>
            </a:r>
            <a:endParaRPr lang="ko-KR" altLang="en-US">
              <a:solidFill>
                <a:schemeClr val="dk1"/>
              </a:solidFill>
              <a:latin typeface="나눔고딕"/>
              <a:ea typeface="나눔고딕"/>
              <a:cs typeface="+mn-cs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8996216" y="2130137"/>
            <a:ext cx="1697181" cy="813954"/>
          </a:xfrm>
          <a:prstGeom prst="rect">
            <a:avLst/>
          </a:prstGeom>
          <a:solidFill>
            <a:schemeClr val="lt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r>
              <a:rPr lang="ko-KR" altLang="en-US">
                <a:solidFill>
                  <a:schemeClr val="dk1"/>
                </a:solidFill>
                <a:latin typeface="나눔고딕"/>
                <a:ea typeface="나눔고딕"/>
                <a:cs typeface="+mn-cs"/>
              </a:rPr>
              <a:t>도로명</a:t>
            </a:r>
            <a:endParaRPr lang="ko-KR" altLang="en-US">
              <a:solidFill>
                <a:schemeClr val="dk1"/>
              </a:solidFill>
              <a:latin typeface="나눔고딕"/>
              <a:ea typeface="나눔고딕"/>
              <a:cs typeface="+mn-cs"/>
            </a:endParaRPr>
          </a:p>
        </p:txBody>
      </p:sp>
      <p:cxnSp>
        <p:nvCxnSpPr>
          <p:cNvPr id="9" name="화살표 8"/>
          <p:cNvCxnSpPr>
            <a:stCxn id="7" idx="3"/>
            <a:endCxn id="8" idx="1"/>
          </p:cNvCxnSpPr>
          <p:nvPr/>
        </p:nvCxnSpPr>
        <p:spPr>
          <a:xfrm>
            <a:off x="7559386" y="2537114"/>
            <a:ext cx="1436829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36120" y="2005748"/>
            <a:ext cx="4853612" cy="2656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93897"/>
      </p:ext>
    </p:extLst>
  </p:cSld>
  <p:clrMapOvr>
    <a:masterClrMapping/>
  </p:clrMapOvr>
</p:sld>
</file>

<file path=ppt/slides/slide5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p>
            <a:pPr lvl="0">
              <a:defRPr/>
            </a:pPr>
            <a:r>
              <a:rPr lang="ko-KR" altLang="en-US"/>
              <a:t>기타</a:t>
            </a:r>
            <a:endParaRPr lang="ko-KR" altLang="en-US"/>
          </a:p>
        </p:txBody>
      </p:sp>
      <p:pic>
        <p:nvPicPr>
          <p:cNvPr id="3" name="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tretch>
            <a:fillRect/>
          </a:stretch>
        </p:blipFill>
        <p:spPr>
          <a:xfrm>
            <a:off x="609599" y="1794858"/>
            <a:ext cx="4589480" cy="2959007"/>
          </a:xfrm>
          <a:prstGeom prst="rect">
            <a:avLst/>
          </a:prstGeom>
        </p:spPr>
      </p:pic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>
              <a:defRPr/>
            </a:pPr>
            <a:r>
              <a:rPr lang="ko-KR" altLang="en-US"/>
              <a:t>XML(군산사랑상품권 가맹점)</a:t>
            </a:r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50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096000" y="1794858"/>
            <a:ext cx="5062493" cy="2959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999907"/>
      </p:ext>
    </p:extLst>
  </p:cSld>
  <p:clrMapOvr>
    <a:masterClrMapping/>
  </p:clrMapOvr>
</p:sld>
</file>

<file path=ppt/slides/slide5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XML(군산사랑상품권 가맹점)</a:t>
            </a:r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en-US" altLang="en-US"/>
              <a:pPr lvl="0">
                <a:defRPr/>
              </a:pPr>
              <a:t>16</a:t>
            </a:fld>
            <a:endParaRPr lang="en-US" altLang="en-US"/>
          </a:p>
        </p:txBody>
      </p:sp>
      <p:sp>
        <p:nvSpPr>
          <p:cNvPr id="6" name="타원 5"/>
          <p:cNvSpPr/>
          <p:nvPr/>
        </p:nvSpPr>
        <p:spPr>
          <a:xfrm>
            <a:off x="2553970" y="2641962"/>
            <a:ext cx="1611628" cy="1574075"/>
          </a:xfrm>
          <a:prstGeom prst="ellipse">
            <a:avLst/>
          </a:prstGeom>
          <a:solidFill>
            <a:srgbClr val="FFF7CC">
              <a:alpha val="100000"/>
            </a:srgbClr>
          </a:solidFill>
          <a:ln w="19050" cap="flat" cmpd="sng" algn="ctr">
            <a:noFill/>
            <a:prstDash val="solid"/>
          </a:ln>
          <a:effectLst>
            <a:outerShdw dist="76200" algn="ctr" rotWithShape="0">
              <a:srgbClr val="806B00">
                <a:alpha val="71760"/>
              </a:srgbClr>
            </a:outerShdw>
          </a:effectLst>
        </p:spPr>
        <p:txBody>
          <a:bodyPr anchor="ctr"/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8000" b="0" i="0" u="none" strike="noStrike" kern="1200" cap="none" spc="0" normalizeH="0" baseline="0">
                <a:solidFill>
                  <a:srgbClr val="806B00"/>
                </a:solidFill>
                <a:latin typeface="나눔스퀘어라운드 ExtraBold"/>
                <a:ea typeface="나눔스퀘어라운드 ExtraBold"/>
              </a:rPr>
              <a:t>3</a:t>
            </a:r>
          </a:p>
        </p:txBody>
      </p:sp>
      <p:sp>
        <p:nvSpPr>
          <p:cNvPr id="7" name="가로 글상자 6"/>
          <p:cNvSpPr txBox="1"/>
          <p:nvPr/>
        </p:nvSpPr>
        <p:spPr>
          <a:xfrm>
            <a:off x="4418347" y="2773747"/>
            <a:ext cx="5179387" cy="13105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8000" b="0" i="0" u="none" strike="noStrike" kern="1200" cap="none" spc="0" normalizeH="0" baseline="0">
                <a:solidFill>
                  <a:srgbClr val="000000"/>
                </a:solidFill>
                <a:latin typeface="나눔스퀘어라운드 Bold"/>
                <a:ea typeface="나눔스퀘어라운드 Bold"/>
              </a:rPr>
              <a:t>XML</a:t>
            </a:r>
            <a:r>
              <a:rPr kumimoji="0" lang="ko-KR" altLang="en-US" sz="8000" b="0" i="0" u="none" strike="noStrike" kern="1200" cap="none" spc="0" normalizeH="0" baseline="0">
                <a:solidFill>
                  <a:srgbClr val="000000"/>
                </a:solidFill>
                <a:latin typeface="나눔스퀘어라운드 Bold"/>
                <a:ea typeface="나눔스퀘어라운드 Bold"/>
              </a:rPr>
              <a:t> 설계</a:t>
            </a:r>
          </a:p>
        </p:txBody>
      </p:sp>
      <p:cxnSp>
        <p:nvCxnSpPr>
          <p:cNvPr id="8" name="선 7"/>
          <p:cNvCxnSpPr/>
          <p:nvPr/>
        </p:nvCxnSpPr>
        <p:spPr>
          <a:xfrm>
            <a:off x="4418347" y="4084252"/>
            <a:ext cx="412348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가로 글상자 8"/>
          <p:cNvSpPr txBox="1"/>
          <p:nvPr/>
        </p:nvSpPr>
        <p:spPr>
          <a:xfrm>
            <a:off x="4418347" y="4216038"/>
            <a:ext cx="1502393" cy="9065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latin typeface="나눔고딕"/>
                <a:ea typeface="나눔고딕"/>
                <a:cs typeface="+mn-cs"/>
              </a:rPr>
              <a:t>-</a:t>
            </a:r>
            <a:r>
              <a:rPr lang="ko-KR" altLang="en-US">
                <a:latin typeface="나눔고딕"/>
                <a:ea typeface="나눔고딕"/>
                <a:cs typeface="+mn-cs"/>
              </a:rPr>
              <a:t> </a:t>
            </a:r>
            <a:r>
              <a:rPr lang="en-US" altLang="ko-KR">
                <a:latin typeface="나눔고딕"/>
                <a:ea typeface="나눔고딕"/>
                <a:cs typeface="+mn-cs"/>
              </a:rPr>
              <a:t>XML</a:t>
            </a:r>
            <a:r>
              <a:rPr lang="ko-KR" altLang="en-US">
                <a:latin typeface="나눔고딕"/>
                <a:ea typeface="나눔고딕"/>
                <a:cs typeface="+mn-cs"/>
              </a:rPr>
              <a:t> 트리</a:t>
            </a:r>
            <a:endParaRPr lang="ko-KR" altLang="en-US">
              <a:latin typeface="나눔고딕"/>
              <a:ea typeface="나눔고딕"/>
              <a:cs typeface="+mn-cs"/>
            </a:endParaRPr>
          </a:p>
          <a:p>
            <a:pPr lvl="0">
              <a:defRPr/>
            </a:pPr>
            <a:r>
              <a:rPr lang="en-US" altLang="ko-KR">
                <a:latin typeface="나눔고딕"/>
                <a:ea typeface="나눔고딕"/>
                <a:cs typeface="+mn-cs"/>
              </a:rPr>
              <a:t>-</a:t>
            </a:r>
            <a:r>
              <a:rPr lang="ko-KR" altLang="en-US">
                <a:latin typeface="나눔고딕"/>
                <a:ea typeface="나눔고딕"/>
                <a:cs typeface="+mn-cs"/>
              </a:rPr>
              <a:t> 공통어휘</a:t>
            </a:r>
            <a:endParaRPr lang="ko-KR" altLang="en-US">
              <a:latin typeface="나눔고딕"/>
              <a:ea typeface="나눔고딕"/>
              <a:cs typeface="+mn-cs"/>
            </a:endParaRPr>
          </a:p>
          <a:p>
            <a:pPr lvl="0">
              <a:defRPr/>
            </a:pPr>
            <a:r>
              <a:rPr lang="en-US" altLang="ko-KR">
                <a:latin typeface="나눔고딕"/>
                <a:ea typeface="나눔고딕"/>
                <a:cs typeface="+mn-cs"/>
              </a:rPr>
              <a:t>- </a:t>
            </a:r>
            <a:r>
              <a:rPr lang="ko-KR" altLang="en-US">
                <a:latin typeface="나눔고딕"/>
                <a:ea typeface="나눔고딕"/>
                <a:cs typeface="+mn-cs"/>
              </a:rPr>
              <a:t>통합 스키마</a:t>
            </a:r>
            <a:endParaRPr lang="ko-KR" altLang="en-US">
              <a:latin typeface="나눔고딕"/>
              <a:ea typeface="나눔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7043083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공통어휘</a:t>
            </a:r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XML(군산사랑상품권 가맹점)</a:t>
            </a:r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en-US" altLang="en-US"/>
              <a:pPr lvl="0">
                <a:defRPr/>
              </a:pPr>
              <a:t>26</a:t>
            </a:fld>
            <a:endParaRPr lang="en-US" altLang="en-US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3797109"/>
              </p:ext>
            </p:extLst>
          </p:nvPr>
        </p:nvGraphicFramePr>
        <p:xfrm>
          <a:off x="788906" y="1776069"/>
          <a:ext cx="10611126" cy="4499651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28213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243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82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4724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39821"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b="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cs typeface="+mn-cs"/>
                        </a:rPr>
                        <a:t>필드명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b="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cs typeface="+mn-cs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b="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cs typeface="+mn-cs"/>
                        </a:rPr>
                        <a:t>통합스키마</a:t>
                      </a:r>
                    </a:p>
                    <a:p>
                      <a:pPr lvl="0" algn="ctr">
                        <a:defRPr/>
                      </a:pPr>
                      <a:r>
                        <a:rPr lang="ko-KR" altLang="en-US" b="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cs typeface="+mn-cs"/>
                        </a:rPr>
                        <a:t>적용여부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b="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cs typeface="+mn-cs"/>
                        </a:rPr>
                        <a:t>매핑어휘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3950"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R" dirty="0" err="1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cs typeface="+mn-cs"/>
                        </a:rPr>
                        <a:t>legalName</a:t>
                      </a:r>
                      <a:endParaRPr lang="en-US" altLang="ko-KR" dirty="0">
                        <a:solidFill>
                          <a:schemeClr val="tx1"/>
                        </a:solidFill>
                        <a:latin typeface="나눔고딕"/>
                        <a:ea typeface="나눔고딕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cs typeface="+mn-cs"/>
                        </a:rPr>
                        <a:t>상호명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cs typeface="+mn-cs"/>
                        </a:rPr>
                        <a:t>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R" dirty="0" err="1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cs typeface="+mn-cs"/>
                          <a:hlinkClick r:id="rId2"/>
                        </a:rPr>
                        <a:t>schema:legalName</a:t>
                      </a:r>
                      <a:endParaRPr lang="en-US" altLang="ko-KR" dirty="0">
                        <a:solidFill>
                          <a:schemeClr val="tx1"/>
                        </a:solidFill>
                        <a:latin typeface="나눔고딕"/>
                        <a:ea typeface="나눔고딕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3950"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cs typeface="+mn-cs"/>
                        </a:rPr>
                        <a:t>address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cs typeface="+mn-cs"/>
                        </a:rPr>
                        <a:t>소재지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Clr>
                          <a:schemeClr val="tx1"/>
                        </a:buClr>
                        <a:buNone/>
                        <a:defRPr/>
                      </a:pPr>
                      <a:r>
                        <a:rPr lang="en-US" altLang="ko-KR" dirty="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R" dirty="0" err="1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cs typeface="+mn-cs"/>
                          <a:hlinkClick r:id="rId2"/>
                        </a:rPr>
                        <a:t>schema:address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나눔고딕"/>
                        <a:ea typeface="나눔고딕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23950"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cs typeface="+mn-cs"/>
                        </a:rPr>
                        <a:t>telephone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cs typeface="+mn-cs"/>
                        </a:rPr>
                        <a:t>전화번호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Clr>
                          <a:schemeClr val="tx1"/>
                        </a:buClr>
                        <a:buNone/>
                        <a:defRPr/>
                      </a:pPr>
                      <a:r>
                        <a:rPr lang="en-US" altLang="en-US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cs typeface="+mn-cs"/>
                          <a:hlinkClick r:id="rId2"/>
                        </a:rPr>
                        <a:t>schema:telephone</a:t>
                      </a:r>
                      <a:endParaRPr lang="en-US" altLang="ko-KR">
                        <a:solidFill>
                          <a:schemeClr val="tx1"/>
                        </a:solidFill>
                        <a:latin typeface="나눔고딕"/>
                        <a:ea typeface="나눔고딕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23950"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cs typeface="+mn-cs"/>
                        </a:rPr>
                        <a:t>RoadNameAddress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cs typeface="+mn-cs"/>
                        </a:rPr>
                        <a:t>도로명주소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Clr>
                          <a:schemeClr val="tx1"/>
                        </a:buClr>
                        <a:buNone/>
                        <a:defRPr/>
                      </a:pPr>
                      <a:r>
                        <a:rPr lang="en-US" altLang="en-US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cs typeface="+mn-cs"/>
                          <a:hlinkClick r:id="rId3"/>
                        </a:rPr>
                        <a:t>juso:RoadNameAddress</a:t>
                      </a:r>
                      <a:endParaRPr lang="en-US" altLang="ko-KR">
                        <a:solidFill>
                          <a:schemeClr val="tx1"/>
                        </a:solidFill>
                        <a:latin typeface="나눔고딕"/>
                        <a:ea typeface="나눔고딕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23950"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dirty="0" err="1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cs typeface="+mn-cs"/>
                        </a:rPr>
                        <a:t>EastAsianAddress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나눔고딕"/>
                        <a:ea typeface="나눔고딕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cs typeface="+mn-cs"/>
                        </a:rPr>
                        <a:t>지번주소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Clr>
                          <a:schemeClr val="tx1"/>
                        </a:buClr>
                        <a:buNone/>
                        <a:defRPr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Clr>
                          <a:schemeClr val="tx1"/>
                        </a:buClr>
                        <a:buNone/>
                        <a:defRPr/>
                      </a:pPr>
                      <a:r>
                        <a:rPr lang="en-US" altLang="en-US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  <a:hlinkClick r:id="rId4"/>
                        </a:rPr>
                        <a:t>juso:</a:t>
                      </a:r>
                      <a:r>
                        <a:rPr lang="en-US" altLang="ko-KR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  <a:hlinkClick r:id="rId4"/>
                        </a:rPr>
                        <a:t>EastAsian</a:t>
                      </a:r>
                      <a:r>
                        <a:rPr lang="en-US" altLang="en-US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  <a:hlinkClick r:id="rId4"/>
                        </a:rPr>
                        <a:t>Address</a:t>
                      </a:r>
                      <a:endParaRPr lang="en-US" altLang="en-US">
                        <a:solidFill>
                          <a:schemeClr val="tx1"/>
                        </a:solidFill>
                        <a:effectLst/>
                        <a:latin typeface="나눔고딕"/>
                        <a:ea typeface="나눔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23950"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cs typeface="+mn-cs"/>
                        </a:rPr>
                        <a:t>AdministrativeNeighborhood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cs typeface="+mn-cs"/>
                        </a:rPr>
                        <a:t>행정동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Clr>
                          <a:schemeClr val="tx1"/>
                        </a:buClr>
                        <a:buNone/>
                        <a:defRPr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Clr>
                          <a:schemeClr val="tx1"/>
                        </a:buClr>
                        <a:buNone/>
                        <a:defRPr/>
                      </a:pPr>
                      <a:r>
                        <a:rPr lang="en-US" altLang="en-US" dirty="0" err="1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  <a:hlinkClick r:id="rId5"/>
                        </a:rPr>
                        <a:t>juso:AdministrativeNeighborhood</a:t>
                      </a:r>
                      <a:endParaRPr lang="en-US" altLang="en-US" dirty="0">
                        <a:solidFill>
                          <a:schemeClr val="tx1"/>
                        </a:solidFill>
                        <a:effectLst/>
                        <a:latin typeface="나눔고딕"/>
                        <a:ea typeface="나눔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7" name="가로 글상자 6"/>
          <p:cNvSpPr txBox="1"/>
          <p:nvPr/>
        </p:nvSpPr>
        <p:spPr>
          <a:xfrm>
            <a:off x="788906" y="1417638"/>
            <a:ext cx="2426518" cy="3584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>
                <a:latin typeface="나눔고딕"/>
                <a:ea typeface="나눔고딕"/>
                <a:cs typeface="+mn-cs"/>
              </a:rPr>
              <a:t>군산사랑상품권 가맹점</a:t>
            </a:r>
          </a:p>
        </p:txBody>
      </p:sp>
    </p:spTree>
    <p:extLst>
      <p:ext uri="{BB962C8B-B14F-4D97-AF65-F5344CB8AC3E}">
        <p14:creationId xmlns:p14="http://schemas.microsoft.com/office/powerpoint/2010/main" val="4012537644"/>
      </p:ext>
    </p:extLst>
  </p:cSld>
  <p:clrMapOvr>
    <a:masterClrMapping/>
  </p:clrMapOvr>
</p:sld>
</file>

<file path=ppt/slides/slide5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공통어휘</a:t>
            </a:r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XML(군산사랑상품권 가맹점)</a:t>
            </a:r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en-US" altLang="en-US"/>
              <a:pPr lvl="0">
                <a:defRPr/>
              </a:pPr>
              <a:t>27</a:t>
            </a:fld>
            <a:endParaRPr lang="en-US" altLang="en-US"/>
          </a:p>
        </p:txBody>
      </p:sp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788906" y="1776069"/>
          <a:ext cx="10611126" cy="3859571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28213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243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82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4724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39821"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b="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cs typeface="+mn-cs"/>
                        </a:rPr>
                        <a:t>필드명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b="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cs typeface="+mn-cs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b="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cs typeface="+mn-cs"/>
                        </a:rPr>
                        <a:t>통합스키마</a:t>
                      </a:r>
                    </a:p>
                    <a:p>
                      <a:pPr lvl="0" algn="ctr">
                        <a:defRPr/>
                      </a:pPr>
                      <a:r>
                        <a:rPr lang="ko-KR" altLang="en-US" b="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cs typeface="+mn-cs"/>
                        </a:rPr>
                        <a:t>적용여부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b="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cs typeface="+mn-cs"/>
                        </a:rPr>
                        <a:t>매핑어휘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3950"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R" dirty="0" err="1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cs typeface="+mn-cs"/>
                        </a:rPr>
                        <a:t>legalName</a:t>
                      </a:r>
                      <a:endParaRPr lang="en-US" altLang="ko-KR" dirty="0">
                        <a:solidFill>
                          <a:schemeClr val="tx1"/>
                        </a:solidFill>
                        <a:latin typeface="나눔고딕"/>
                        <a:ea typeface="나눔고딕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cs typeface="+mn-cs"/>
                        </a:rPr>
                        <a:t>상호명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cs typeface="+mn-cs"/>
                        </a:rPr>
                        <a:t>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cs typeface="+mn-cs"/>
                          <a:hlinkClick r:id="rId2"/>
                        </a:rPr>
                        <a:t>schema:legalName</a:t>
                      </a:r>
                      <a:endParaRPr lang="en-US" altLang="ko-KR">
                        <a:solidFill>
                          <a:schemeClr val="tx1"/>
                        </a:solidFill>
                        <a:latin typeface="나눔고딕"/>
                        <a:ea typeface="나눔고딕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3950"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cs typeface="+mn-cs"/>
                        </a:rPr>
                        <a:t>address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cs typeface="+mn-cs"/>
                        </a:rPr>
                        <a:t>소재지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Clr>
                          <a:schemeClr val="tx1"/>
                        </a:buClr>
                        <a:buNone/>
                        <a:defRPr/>
                      </a:pPr>
                      <a:r>
                        <a:rPr lang="en-US" altLang="en-US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cs typeface="+mn-cs"/>
                          <a:hlinkClick r:id="rId2"/>
                        </a:rPr>
                        <a:t>schema:address</a:t>
                      </a:r>
                      <a:endParaRPr lang="ko-KR" altLang="en-US">
                        <a:solidFill>
                          <a:schemeClr val="tx1"/>
                        </a:solidFill>
                        <a:latin typeface="나눔고딕"/>
                        <a:ea typeface="나눔고딕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23950"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cs typeface="+mn-cs"/>
                        </a:rPr>
                        <a:t>telephone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cs typeface="+mn-cs"/>
                        </a:rPr>
                        <a:t>전화번호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Clr>
                          <a:schemeClr val="tx1"/>
                        </a:buClr>
                        <a:buNone/>
                        <a:defRPr/>
                      </a:pPr>
                      <a:r>
                        <a:rPr lang="en-US" altLang="en-US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cs typeface="+mn-cs"/>
                          <a:hlinkClick r:id="rId2"/>
                        </a:rPr>
                        <a:t>schema:telephone</a:t>
                      </a:r>
                      <a:endParaRPr lang="en-US" altLang="ko-KR">
                        <a:solidFill>
                          <a:schemeClr val="tx1"/>
                        </a:solidFill>
                        <a:latin typeface="나눔고딕"/>
                        <a:ea typeface="나눔고딕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23950"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cs typeface="+mn-cs"/>
                        </a:rPr>
                        <a:t>RoadNameAddress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cs typeface="+mn-cs"/>
                        </a:rPr>
                        <a:t>도로명주소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Clr>
                          <a:schemeClr val="tx1"/>
                        </a:buClr>
                        <a:buNone/>
                        <a:defRPr/>
                      </a:pPr>
                      <a:r>
                        <a:rPr lang="en-US" altLang="en-US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cs typeface="+mn-cs"/>
                          <a:hlinkClick r:id="rId3"/>
                        </a:rPr>
                        <a:t>juso:RoadNameAddress</a:t>
                      </a:r>
                      <a:endParaRPr lang="en-US" altLang="ko-KR">
                        <a:solidFill>
                          <a:schemeClr val="tx1"/>
                        </a:solidFill>
                        <a:latin typeface="나눔고딕"/>
                        <a:ea typeface="나눔고딕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23950"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cs typeface="+mn-cs"/>
                        </a:rPr>
                        <a:t>EastAsianAddress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cs typeface="+mn-cs"/>
                        </a:rPr>
                        <a:t>지번주소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Clr>
                          <a:schemeClr val="tx1"/>
                        </a:buClr>
                        <a:buNone/>
                        <a:defRPr/>
                      </a:pPr>
                      <a:r>
                        <a:rPr lang="en-US" altLang="en-US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Clr>
                          <a:schemeClr val="tx1"/>
                        </a:buClr>
                        <a:buNone/>
                        <a:defRPr/>
                      </a:pPr>
                      <a:r>
                        <a:rPr lang="en-US" altLang="en-US" dirty="0" err="1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  <a:hlinkClick r:id="rId4"/>
                        </a:rPr>
                        <a:t>juso:</a:t>
                      </a:r>
                      <a:r>
                        <a:rPr lang="en-US" altLang="ko-KR" dirty="0" err="1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  <a:hlinkClick r:id="rId4"/>
                        </a:rPr>
                        <a:t>EastAsian</a:t>
                      </a:r>
                      <a:r>
                        <a:rPr lang="en-US" altLang="en-US" dirty="0" err="1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  <a:hlinkClick r:id="rId4"/>
                        </a:rPr>
                        <a:t>Address</a:t>
                      </a:r>
                      <a:endParaRPr lang="en-US" altLang="en-US" dirty="0">
                        <a:solidFill>
                          <a:schemeClr val="tx1"/>
                        </a:solidFill>
                        <a:effectLst/>
                        <a:latin typeface="나눔고딕"/>
                        <a:ea typeface="나눔고딕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7" name="가로 글상자 6"/>
          <p:cNvSpPr txBox="1"/>
          <p:nvPr/>
        </p:nvSpPr>
        <p:spPr>
          <a:xfrm>
            <a:off x="788905" y="1417638"/>
            <a:ext cx="1779035" cy="36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>
                <a:latin typeface="나눔고딕"/>
                <a:ea typeface="나눔고딕"/>
                <a:cs typeface="+mn-cs"/>
              </a:rPr>
              <a:t>군산상가 리스트</a:t>
            </a:r>
            <a:endParaRPr lang="en-US" altLang="ko-KR">
              <a:latin typeface="나눔고딕"/>
              <a:ea typeface="나눔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38082700"/>
      </p:ext>
    </p:extLst>
  </p:cSld>
  <p:clrMapOvr>
    <a:masterClrMapping/>
  </p:clrMapOvr>
</p:sld>
</file>

<file path=ppt/slides/slide5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공통어휘</a:t>
            </a:r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XML(군산사랑상품권 가맹점)</a:t>
            </a:r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en-US" altLang="en-US"/>
              <a:pPr lvl="0">
                <a:defRPr/>
              </a:pPr>
              <a:t>55</a:t>
            </a:fld>
            <a:endParaRPr lang="en-US" altLang="en-US"/>
          </a:p>
        </p:txBody>
      </p:sp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790437" y="2123164"/>
          <a:ext cx="10611126" cy="2611671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2821305"/>
                <a:gridCol w="2824363"/>
                <a:gridCol w="1718216"/>
                <a:gridCol w="3247242"/>
              </a:tblGrid>
              <a:tr h="739821"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>
                        <a:defRPr/>
                      </a:pPr>
                      <a:r>
                        <a:rPr lang="ko-KR" altLang="en-US" b="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cs typeface="+mn-cs"/>
                        </a:rPr>
                        <a:t>필드명</a:t>
                      </a:r>
                      <a:endParaRPr lang="ko-KR" altLang="en-US" b="0">
                        <a:solidFill>
                          <a:schemeClr val="tx1"/>
                        </a:solidFill>
                        <a:latin typeface="나눔고딕"/>
                        <a:ea typeface="나눔고딕"/>
                        <a:cs typeface="+mn-cs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>
                        <a:defRPr/>
                      </a:pPr>
                      <a:r>
                        <a:rPr lang="ko-KR" altLang="en-US" b="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cs typeface="+mn-cs"/>
                        </a:rPr>
                        <a:t>설명</a:t>
                      </a:r>
                      <a:endParaRPr lang="ko-KR" altLang="en-US" b="0">
                        <a:solidFill>
                          <a:schemeClr val="tx1"/>
                        </a:solidFill>
                        <a:latin typeface="나눔고딕"/>
                        <a:ea typeface="나눔고딕"/>
                        <a:cs typeface="+mn-cs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>
                        <a:defRPr/>
                      </a:pPr>
                      <a:r>
                        <a:rPr lang="ko-KR" altLang="en-US" b="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cs typeface="+mn-cs"/>
                        </a:rPr>
                        <a:t>통합스키마</a:t>
                      </a:r>
                      <a:endParaRPr lang="ko-KR" altLang="en-US" b="0">
                        <a:solidFill>
                          <a:schemeClr val="tx1"/>
                        </a:solidFill>
                        <a:latin typeface="나눔고딕"/>
                        <a:ea typeface="나눔고딕"/>
                        <a:cs typeface="+mn-cs"/>
                      </a:endParaRPr>
                    </a:p>
                    <a:p>
                      <a:pPr lvl="0" algn="ctr">
                        <a:defRPr/>
                      </a:pPr>
                      <a:r>
                        <a:rPr lang="ko-KR" altLang="en-US" b="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cs typeface="+mn-cs"/>
                        </a:rPr>
                        <a:t>적용여부</a:t>
                      </a:r>
                      <a:endParaRPr lang="ko-KR" altLang="en-US" b="0">
                        <a:solidFill>
                          <a:schemeClr val="tx1"/>
                        </a:solidFill>
                        <a:latin typeface="나눔고딕"/>
                        <a:ea typeface="나눔고딕"/>
                        <a:cs typeface="+mn-cs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>
                        <a:defRPr/>
                      </a:pPr>
                      <a:r>
                        <a:rPr lang="ko-KR" altLang="en-US" b="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cs typeface="+mn-cs"/>
                        </a:rPr>
                        <a:t>매핑어휘</a:t>
                      </a:r>
                      <a:endParaRPr lang="ko-KR" altLang="en-US" b="0">
                        <a:solidFill>
                          <a:schemeClr val="tx1"/>
                        </a:solidFill>
                        <a:latin typeface="나눔고딕"/>
                        <a:ea typeface="나눔고딕"/>
                        <a:cs typeface="+mn-cs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623950"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>
                        <a:defRPr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cs typeface="+mn-cs"/>
                        </a:rPr>
                        <a:t>category</a:t>
                      </a:r>
                      <a:endParaRPr lang="en-US" altLang="ko-KR">
                        <a:solidFill>
                          <a:schemeClr val="tx1"/>
                        </a:solidFill>
                        <a:latin typeface="나눔고딕"/>
                        <a:ea typeface="나눔고딕"/>
                        <a:cs typeface="+mn-cs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>
                        <a:defRPr/>
                      </a:pPr>
                      <a:r>
                        <a:rPr lang="ko-KR" altLang="en-US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cs typeface="+mn-cs"/>
                        </a:rPr>
                        <a:t>음식 카테고리</a:t>
                      </a:r>
                      <a:endParaRPr lang="ko-KR" altLang="en-US">
                        <a:solidFill>
                          <a:schemeClr val="tx1"/>
                        </a:solidFill>
                        <a:latin typeface="나눔고딕"/>
                        <a:ea typeface="나눔고딕"/>
                        <a:cs typeface="+mn-cs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>
                        <a:defRPr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cs typeface="+mn-cs"/>
                        </a:rPr>
                        <a:t>O</a:t>
                      </a:r>
                      <a:endParaRPr lang="en-US" altLang="ko-KR">
                        <a:solidFill>
                          <a:schemeClr val="tx1"/>
                        </a:solidFill>
                        <a:latin typeface="나눔고딕"/>
                        <a:ea typeface="나눔고딕"/>
                        <a:cs typeface="+mn-cs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>
                        <a:defRPr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cs typeface="+mn-cs"/>
                        </a:rPr>
                        <a:t>schema:category</a:t>
                      </a:r>
                      <a:endParaRPr lang="en-US" altLang="ko-KR">
                        <a:solidFill>
                          <a:schemeClr val="tx1"/>
                        </a:solidFill>
                        <a:latin typeface="나눔고딕"/>
                        <a:ea typeface="나눔고딕"/>
                        <a:cs typeface="+mn-cs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623950"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>
                        <a:defRPr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cs typeface="+mn-cs"/>
                        </a:rPr>
                        <a:t>SignatureFoods</a:t>
                      </a:r>
                      <a:endParaRPr lang="en-US" altLang="ko-KR">
                        <a:solidFill>
                          <a:schemeClr val="tx1"/>
                        </a:solidFill>
                        <a:latin typeface="나눔고딕"/>
                        <a:ea typeface="나눔고딕"/>
                        <a:cs typeface="+mn-cs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>
                        <a:defRPr/>
                      </a:pPr>
                      <a:r>
                        <a:rPr lang="ko-KR" altLang="en-US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cs typeface="+mn-cs"/>
                        </a:rPr>
                        <a:t>식당 대표메뉴</a:t>
                      </a:r>
                      <a:endParaRPr lang="ko-KR" altLang="en-US">
                        <a:solidFill>
                          <a:schemeClr val="tx1"/>
                        </a:solidFill>
                        <a:latin typeface="나눔고딕"/>
                        <a:ea typeface="나눔고딕"/>
                        <a:cs typeface="+mn-cs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>
                        <a:buClr>
                          <a:schemeClr val="tx1"/>
                        </a:buClr>
                        <a:buNone/>
                        <a:defRPr/>
                      </a:pPr>
                      <a:r>
                        <a:rPr lang="en-US" altLang="en-US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X</a:t>
                      </a:r>
                      <a:endParaRPr lang="en-US" altLang="en-US">
                        <a:solidFill>
                          <a:schemeClr val="tx1"/>
                        </a:solidFill>
                        <a:latin typeface="나눔고딕"/>
                        <a:ea typeface="나눔고딕"/>
                        <a:cs typeface="+mn-cs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>
                        <a:defRPr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cs typeface="+mn-cs"/>
                        </a:rPr>
                        <a:t>schema:SignatureFoods</a:t>
                      </a:r>
                      <a:endParaRPr lang="en-US" altLang="ko-KR">
                        <a:solidFill>
                          <a:schemeClr val="tx1"/>
                        </a:solidFill>
                        <a:effectLst/>
                        <a:latin typeface="나눔고딕"/>
                        <a:ea typeface="나눔고딕"/>
                        <a:cs typeface="+mn-cs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623950"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>
                        <a:defRPr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cs typeface="+mn-cs"/>
                        </a:rPr>
                        <a:t>recipeCategory</a:t>
                      </a:r>
                      <a:endParaRPr lang="en-US" altLang="ko-KR">
                        <a:solidFill>
                          <a:schemeClr val="tx1"/>
                        </a:solidFill>
                        <a:latin typeface="나눔고딕"/>
                        <a:ea typeface="나눔고딕"/>
                        <a:cs typeface="+mn-cs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>
                        <a:defRPr/>
                      </a:pPr>
                      <a:r>
                        <a:rPr lang="ko-KR" altLang="en-US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cs typeface="+mn-cs"/>
                        </a:rPr>
                        <a:t>식당 음식종류</a:t>
                      </a:r>
                      <a:endParaRPr lang="ko-KR" altLang="en-US">
                        <a:solidFill>
                          <a:schemeClr val="tx1"/>
                        </a:solidFill>
                        <a:latin typeface="나눔고딕"/>
                        <a:ea typeface="나눔고딕"/>
                        <a:cs typeface="+mn-cs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>
                        <a:buClr>
                          <a:schemeClr val="tx1"/>
                        </a:buClr>
                        <a:buNone/>
                        <a:defRPr/>
                      </a:pPr>
                      <a:r>
                        <a:rPr lang="en-US" altLang="en-US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X</a:t>
                      </a:r>
                      <a:endParaRPr lang="en-US" altLang="en-US">
                        <a:solidFill>
                          <a:schemeClr val="tx1"/>
                        </a:solidFill>
                        <a:latin typeface="나눔고딕"/>
                        <a:ea typeface="나눔고딕"/>
                        <a:cs typeface="+mn-cs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>
                        <a:buClr>
                          <a:schemeClr val="tx1"/>
                        </a:buClr>
                        <a:buNone/>
                        <a:defRPr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schema:Category</a:t>
                      </a:r>
                      <a:endParaRPr lang="en-US" altLang="ko-KR">
                        <a:solidFill>
                          <a:schemeClr val="tx1"/>
                        </a:solidFill>
                        <a:effectLst/>
                        <a:latin typeface="나눔고딕"/>
                        <a:ea typeface="나눔고딕"/>
                        <a:cs typeface="+mn-cs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7" name="가로 글상자 6"/>
          <p:cNvSpPr txBox="1"/>
          <p:nvPr/>
        </p:nvSpPr>
        <p:spPr>
          <a:xfrm>
            <a:off x="788904" y="1417638"/>
            <a:ext cx="4131711" cy="36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>
                <a:latin typeface="나눔고딕"/>
                <a:ea typeface="나눔고딕"/>
                <a:cs typeface="+mn-cs"/>
              </a:rPr>
              <a:t>기타 통합 리스트</a:t>
            </a:r>
            <a:r>
              <a:rPr lang="en-US" altLang="ko-KR">
                <a:latin typeface="나눔고딕"/>
                <a:ea typeface="나눔고딕"/>
                <a:cs typeface="+mn-cs"/>
              </a:rPr>
              <a:t>(</a:t>
            </a:r>
            <a:r>
              <a:rPr lang="ko-KR" altLang="en-US">
                <a:latin typeface="나눔고딕"/>
                <a:ea typeface="나눔고딕"/>
                <a:cs typeface="+mn-cs"/>
              </a:rPr>
              <a:t>백년가게</a:t>
            </a:r>
            <a:r>
              <a:rPr lang="en-US" altLang="ko-KR">
                <a:latin typeface="나눔고딕"/>
                <a:ea typeface="나눔고딕"/>
                <a:cs typeface="+mn-cs"/>
              </a:rPr>
              <a:t>,</a:t>
            </a:r>
            <a:r>
              <a:rPr lang="ko-KR" altLang="en-US">
                <a:latin typeface="나눔고딕"/>
                <a:ea typeface="나눔고딕"/>
                <a:cs typeface="+mn-cs"/>
              </a:rPr>
              <a:t> 착한가격 등</a:t>
            </a:r>
            <a:r>
              <a:rPr lang="en-US" altLang="ko-KR">
                <a:latin typeface="나눔고딕"/>
                <a:ea typeface="나눔고딕"/>
                <a:cs typeface="+mn-cs"/>
              </a:rPr>
              <a:t>)</a:t>
            </a:r>
            <a:endParaRPr lang="en-US" altLang="ko-KR">
              <a:latin typeface="나눔고딕"/>
              <a:ea typeface="나눔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6382978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공통어휘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sz="2200"/>
              <a:t>https://schema.org/Store </a:t>
            </a:r>
            <a:r>
              <a:rPr lang="en-US" altLang="ko-KR" sz="2200"/>
              <a:t>(</a:t>
            </a:r>
            <a:r>
              <a:rPr lang="ko-KR" altLang="en-US" sz="2200"/>
              <a:t>legalName, address, telephone</a:t>
            </a:r>
            <a:r>
              <a:rPr lang="en-US" altLang="ko-KR" sz="2200"/>
              <a:t>)</a:t>
            </a:r>
          </a:p>
          <a:p>
            <a:pPr lvl="0">
              <a:defRPr/>
            </a:pPr>
            <a:r>
              <a:rPr lang="ko-KR" altLang="en-US" sz="2200"/>
              <a:t>http://rdfs.co/juso/kr/RoadNameAddress (도로명주소)</a:t>
            </a:r>
          </a:p>
          <a:p>
            <a:pPr lvl="0">
              <a:defRPr/>
            </a:pPr>
            <a:r>
              <a:rPr lang="ko-KR" altLang="en-US" sz="2200"/>
              <a:t>http://rdfs.co/juso/kr/EastAsianAddress (지번주소)</a:t>
            </a:r>
          </a:p>
          <a:p>
            <a:pPr lvl="0">
              <a:defRPr/>
            </a:pPr>
            <a:r>
              <a:rPr lang="ko-KR" altLang="en-US" sz="2200"/>
              <a:t>http://rdfs.co/juso/kr/AdministrativeNeighborhood (행정동)</a:t>
            </a:r>
          </a:p>
          <a:p>
            <a:pPr lvl="0">
              <a:defRPr/>
            </a:pPr>
            <a:r>
              <a:rPr lang="ko-KR" altLang="en-US" sz="2200"/>
              <a:t>https://schema.org/Hotel에 numberOfRooms, starRating</a:t>
            </a:r>
          </a:p>
          <a:p>
            <a:pPr lvl="0">
              <a:defRPr/>
            </a:pPr>
            <a:r>
              <a:rPr lang="ko-KR" altLang="en-US" sz="2200"/>
              <a:t>https://schema.org/Organization에 faxNumber(팩스 번호), founder(대표자), owns(생산품)</a:t>
            </a:r>
          </a:p>
          <a:p>
            <a:pPr lvl="0">
              <a:defRPr/>
            </a:pPr>
            <a:r>
              <a:rPr lang="ko-KR" altLang="en-US" sz="2200"/>
              <a:t>https://schema.org/Hospital (대형병원)</a:t>
            </a:r>
          </a:p>
          <a:p>
            <a:pPr lvl="0">
              <a:defRPr/>
            </a:pPr>
            <a:r>
              <a:rPr lang="ko-KR" altLang="en-US" sz="2200"/>
              <a:t>https://schema.org/MedicalClinic (의원)</a:t>
            </a:r>
          </a:p>
          <a:p>
            <a:pPr lvl="0">
              <a:defRPr/>
            </a:pPr>
            <a:r>
              <a:rPr lang="ko-KR" altLang="en-US" sz="2200"/>
              <a:t>https://schema.org/Dentist (치과)</a:t>
            </a:r>
          </a:p>
          <a:p>
            <a:pPr lvl="0">
              <a:defRPr/>
            </a:pPr>
            <a:r>
              <a:rPr lang="ko-KR" altLang="en-US" sz="2200"/>
              <a:t>https://schema.org/Pharmacy (약국)</a:t>
            </a:r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XML(군산사랑상품권 가맹점)</a:t>
            </a:r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011968"/>
      </p:ext>
    </p:extLst>
  </p:cSld>
  <p:clrMapOvr>
    <a:masterClrMapping/>
  </p:clrMapOvr>
</p:sld>
</file>

<file path=ppt/slides/slide5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XML</a:t>
            </a:r>
            <a:r>
              <a:rPr lang="ko-KR" altLang="en-US"/>
              <a:t> 트리 </a:t>
            </a:r>
            <a:r>
              <a:rPr lang="en-US" altLang="ko-KR"/>
              <a:t>(</a:t>
            </a:r>
            <a:r>
              <a:rPr lang="ko-KR" altLang="en-US"/>
              <a:t>前</a:t>
            </a:r>
            <a:r>
              <a:rPr lang="en-US" altLang="ko-KR"/>
              <a:t>)</a:t>
            </a:r>
            <a:endParaRPr lang="en-US" altLang="ko-KR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상품권 가맹점 트리</a:t>
            </a:r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XML(군산사랑상품권 가맹점)</a:t>
            </a:r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17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5191932" y="2100666"/>
            <a:ext cx="1808136" cy="726483"/>
          </a:xfrm>
          <a:prstGeom prst="rect">
            <a:avLst/>
          </a:prstGeom>
          <a:solidFill>
            <a:schemeClr val="lt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>
                <a:solidFill>
                  <a:schemeClr val="dk1"/>
                </a:solidFill>
                <a:latin typeface="나눔고딕"/>
                <a:ea typeface="나눔고딕"/>
              </a:rPr>
              <a:t>군산사랑상품권</a:t>
            </a:r>
          </a:p>
          <a:p>
            <a:pPr lvl="0" algn="ctr">
              <a:defRPr/>
            </a:pPr>
            <a:r>
              <a:rPr lang="ko-KR" altLang="en-US">
                <a:solidFill>
                  <a:schemeClr val="dk1"/>
                </a:solidFill>
                <a:latin typeface="나눔고딕"/>
                <a:ea typeface="나눔고딕"/>
              </a:rPr>
              <a:t>가맹점 리스트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5417949" y="3138406"/>
            <a:ext cx="1356102" cy="581186"/>
          </a:xfrm>
          <a:prstGeom prst="rect">
            <a:avLst/>
          </a:prstGeom>
          <a:solidFill>
            <a:schemeClr val="lt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>
                <a:solidFill>
                  <a:schemeClr val="dk1"/>
                </a:solidFill>
                <a:latin typeface="나눔고딕"/>
                <a:ea typeface="나눔고딕"/>
              </a:rPr>
              <a:t>가맹점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5417949" y="4073054"/>
            <a:ext cx="1356102" cy="581186"/>
          </a:xfrm>
          <a:prstGeom prst="rect">
            <a:avLst/>
          </a:prstGeom>
          <a:solidFill>
            <a:schemeClr val="lt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>
                <a:solidFill>
                  <a:schemeClr val="dk1"/>
                </a:solidFill>
                <a:latin typeface="나눔고딕"/>
                <a:ea typeface="나눔고딕"/>
              </a:rPr>
              <a:t>업종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2027694" y="4073054"/>
            <a:ext cx="1356102" cy="581186"/>
          </a:xfrm>
          <a:prstGeom prst="rect">
            <a:avLst/>
          </a:prstGeom>
          <a:solidFill>
            <a:schemeClr val="lt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>
                <a:solidFill>
                  <a:schemeClr val="dk1"/>
                </a:solidFill>
                <a:latin typeface="나눔고딕"/>
                <a:ea typeface="나눔고딕"/>
              </a:rPr>
              <a:t>번호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3738966" y="4073054"/>
            <a:ext cx="1356102" cy="581186"/>
          </a:xfrm>
          <a:prstGeom prst="rect">
            <a:avLst/>
          </a:prstGeom>
          <a:solidFill>
            <a:schemeClr val="lt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>
                <a:solidFill>
                  <a:schemeClr val="dk1"/>
                </a:solidFill>
                <a:latin typeface="나눔고딕"/>
                <a:ea typeface="나눔고딕"/>
              </a:rPr>
              <a:t>상호명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7000068" y="4073054"/>
            <a:ext cx="1356102" cy="581186"/>
          </a:xfrm>
          <a:prstGeom prst="rect">
            <a:avLst/>
          </a:prstGeom>
          <a:solidFill>
            <a:schemeClr val="lt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>
                <a:solidFill>
                  <a:schemeClr val="dk1"/>
                </a:solidFill>
                <a:latin typeface="나눔고딕"/>
                <a:ea typeface="나눔고딕"/>
              </a:rPr>
              <a:t>주소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8704449" y="4073054"/>
            <a:ext cx="1356102" cy="581186"/>
          </a:xfrm>
          <a:prstGeom prst="rect">
            <a:avLst/>
          </a:prstGeom>
          <a:solidFill>
            <a:schemeClr val="lt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>
                <a:solidFill>
                  <a:schemeClr val="dk1"/>
                </a:solidFill>
                <a:latin typeface="나눔고딕"/>
                <a:ea typeface="나눔고딕"/>
              </a:rPr>
              <a:t>전화번호</a:t>
            </a:r>
          </a:p>
        </p:txBody>
      </p:sp>
      <p:cxnSp>
        <p:nvCxnSpPr>
          <p:cNvPr id="13" name="선 12"/>
          <p:cNvCxnSpPr>
            <a:stCxn id="6" idx="2"/>
            <a:endCxn id="7" idx="0"/>
          </p:cNvCxnSpPr>
          <p:nvPr/>
        </p:nvCxnSpPr>
        <p:spPr>
          <a:xfrm rot="16200000" flipH="1">
            <a:off x="5940371" y="2982778"/>
            <a:ext cx="311257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꺾인 연결선 13"/>
          <p:cNvCxnSpPr>
            <a:stCxn id="7" idx="2"/>
            <a:endCxn id="9" idx="0"/>
          </p:cNvCxnSpPr>
          <p:nvPr/>
        </p:nvCxnSpPr>
        <p:spPr>
          <a:xfrm rot="5400000">
            <a:off x="4224143" y="2201196"/>
            <a:ext cx="353460" cy="3390255"/>
          </a:xfrm>
          <a:prstGeom prst="bentConnector3">
            <a:avLst>
              <a:gd name="adj1" fmla="val 50000"/>
            </a:avLst>
          </a:prstGeom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꺾인 연결선 14"/>
          <p:cNvCxnSpPr>
            <a:stCxn id="7" idx="2"/>
            <a:endCxn id="10" idx="0"/>
          </p:cNvCxnSpPr>
          <p:nvPr/>
        </p:nvCxnSpPr>
        <p:spPr>
          <a:xfrm rot="5400000">
            <a:off x="5079778" y="3056832"/>
            <a:ext cx="353461" cy="1678983"/>
          </a:xfrm>
          <a:prstGeom prst="bentConnector3">
            <a:avLst>
              <a:gd name="adj1" fmla="val 50000"/>
            </a:avLst>
          </a:prstGeom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꺾인 연결선 15"/>
          <p:cNvCxnSpPr>
            <a:stCxn id="7" idx="2"/>
            <a:endCxn id="8" idx="0"/>
          </p:cNvCxnSpPr>
          <p:nvPr/>
        </p:nvCxnSpPr>
        <p:spPr>
          <a:xfrm rot="5400000" flipV="1">
            <a:off x="5920063" y="3895530"/>
            <a:ext cx="353461" cy="1588"/>
          </a:xfrm>
          <a:prstGeom prst="bentConnector3">
            <a:avLst>
              <a:gd name="adj1" fmla="val 50000"/>
            </a:avLst>
          </a:prstGeom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꺾인 연결선 16"/>
          <p:cNvCxnSpPr>
            <a:stCxn id="7" idx="2"/>
            <a:endCxn id="11" idx="0"/>
          </p:cNvCxnSpPr>
          <p:nvPr/>
        </p:nvCxnSpPr>
        <p:spPr>
          <a:xfrm rot="5400000" flipV="1">
            <a:off x="6710329" y="3105264"/>
            <a:ext cx="353461" cy="1582119"/>
          </a:xfrm>
          <a:prstGeom prst="bentConnector3">
            <a:avLst>
              <a:gd name="adj1" fmla="val 50000"/>
            </a:avLst>
          </a:prstGeom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꺾인 연결선 17"/>
          <p:cNvCxnSpPr>
            <a:stCxn id="7" idx="2"/>
            <a:endCxn id="12" idx="0"/>
          </p:cNvCxnSpPr>
          <p:nvPr/>
        </p:nvCxnSpPr>
        <p:spPr>
          <a:xfrm rot="5400000" flipV="1">
            <a:off x="7562520" y="2253074"/>
            <a:ext cx="353461" cy="3286499"/>
          </a:xfrm>
          <a:prstGeom prst="bentConnector3">
            <a:avLst>
              <a:gd name="adj1" fmla="val 50000"/>
            </a:avLst>
          </a:prstGeom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6120000" y="5079798"/>
            <a:ext cx="1356102" cy="581186"/>
          </a:xfrm>
          <a:prstGeom prst="rect">
            <a:avLst/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0" i="0" u="none" strike="noStrike" kern="1200" cap="none" spc="0" normalizeH="0" baseline="0">
                <a:solidFill>
                  <a:srgbClr val="000000"/>
                </a:solidFill>
                <a:latin typeface="나눔고딕"/>
                <a:ea typeface="나눔고딕"/>
              </a:rPr>
              <a:t>도로명주소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7893047" y="5079798"/>
            <a:ext cx="1356102" cy="581186"/>
          </a:xfrm>
          <a:prstGeom prst="rect">
            <a:avLst/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dirty="0">
                <a:solidFill>
                  <a:srgbClr val="000000"/>
                </a:solidFill>
                <a:latin typeface="나눔고딕"/>
                <a:ea typeface="나눔고딕"/>
              </a:rPr>
              <a:t>행정동</a:t>
            </a:r>
            <a:endParaRPr kumimoji="0" lang="ko-KR" altLang="en-US" sz="1800" b="0" i="0" u="none" strike="noStrike" kern="1200" cap="none" spc="0" normalizeH="0" baseline="0" dirty="0">
              <a:solidFill>
                <a:srgbClr val="000000"/>
              </a:solidFill>
              <a:latin typeface="나눔고딕"/>
              <a:ea typeface="나눔고딕"/>
            </a:endParaRPr>
          </a:p>
        </p:txBody>
      </p:sp>
      <p:cxnSp>
        <p:nvCxnSpPr>
          <p:cNvPr id="21" name="꺾인 연결선 20"/>
          <p:cNvCxnSpPr>
            <a:stCxn id="11" idx="2"/>
            <a:endCxn id="20" idx="0"/>
          </p:cNvCxnSpPr>
          <p:nvPr/>
        </p:nvCxnSpPr>
        <p:spPr>
          <a:xfrm rot="5400000" flipV="1">
            <a:off x="7911830" y="4420530"/>
            <a:ext cx="425557" cy="892979"/>
          </a:xfrm>
          <a:prstGeom prst="bentConnector3">
            <a:avLst>
              <a:gd name="adj1" fmla="val 50000"/>
            </a:avLst>
          </a:prstGeom>
          <a:noFill/>
          <a:ln w="12700" cap="flat" cmpd="sng" algn="ctr">
            <a:solidFill>
              <a:srgbClr val="000000">
                <a:alpha val="100000"/>
              </a:srgbClr>
            </a:solidFill>
            <a:prstDash val="solid"/>
          </a:ln>
        </p:spPr>
      </p:cxnSp>
      <p:cxnSp>
        <p:nvCxnSpPr>
          <p:cNvPr id="22" name="꺾인 연결선 21"/>
          <p:cNvCxnSpPr>
            <a:stCxn id="11" idx="2"/>
            <a:endCxn id="19" idx="0"/>
          </p:cNvCxnSpPr>
          <p:nvPr/>
        </p:nvCxnSpPr>
        <p:spPr>
          <a:xfrm rot="5400000">
            <a:off x="7025306" y="4426986"/>
            <a:ext cx="425557" cy="880068"/>
          </a:xfrm>
          <a:prstGeom prst="bentConnector3">
            <a:avLst>
              <a:gd name="adj1" fmla="val 50000"/>
            </a:avLst>
          </a:prstGeom>
          <a:noFill/>
          <a:ln w="12700" cap="flat" cmpd="sng" algn="ctr">
            <a:solidFill>
              <a:srgbClr val="000000">
                <a:alpha val="100000"/>
              </a:srgbClr>
            </a:solidFill>
            <a:prstDash val="solid"/>
          </a:ln>
        </p:spPr>
      </p:cxnSp>
    </p:spTree>
    <p:extLst>
      <p:ext uri="{BB962C8B-B14F-4D97-AF65-F5344CB8AC3E}">
        <p14:creationId xmlns:p14="http://schemas.microsoft.com/office/powerpoint/2010/main" val="8324354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고객 니즈분석</a:t>
            </a:r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XML(군산사랑상품권 가맹점)</a:t>
            </a:r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en-US" altLang="en-US"/>
              <a:pPr lvl="0">
                <a:defRPr/>
              </a:pPr>
              <a:t>6</a:t>
            </a:fld>
            <a:endParaRPr lang="en-US" altLang="en-US"/>
          </a:p>
        </p:txBody>
      </p:sp>
      <p:graphicFrame>
        <p:nvGraphicFramePr>
          <p:cNvPr id="6" name="object 4"/>
          <p:cNvGraphicFramePr>
            <a:graphicFrameLocks noGrp="1"/>
          </p:cNvGraphicFramePr>
          <p:nvPr/>
        </p:nvGraphicFramePr>
        <p:xfrm>
          <a:off x="5381681" y="1910890"/>
          <a:ext cx="6465824" cy="378730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175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48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08438">
                <a:tc>
                  <a:txBody>
                    <a:bodyPr/>
                    <a:lstStyle/>
                    <a:p>
                      <a:pPr marL="13335" lvl="0" algn="ctr" defTabSz="914400" rtl="0" eaLnBrk="1" latinLnBrk="1" hangingPunct="1">
                        <a:lnSpc>
                          <a:spcPct val="100000"/>
                        </a:lnSpc>
                        <a:buNone/>
                        <a:defRPr/>
                      </a:pPr>
                      <a:r>
                        <a:rPr kumimoji="0" sz="2000" b="0" i="0" u="none" strike="noStrike" kern="1200" cap="none" spc="-25" normalizeH="0" baseline="0">
                          <a:solidFill>
                            <a:srgbClr val="000000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대상</a:t>
                      </a:r>
                      <a:endParaRPr kumimoji="0" sz="2000" b="0" i="0" u="none" strike="noStrike" kern="1200" cap="none" normalizeH="0" baseline="0">
                        <a:solidFill>
                          <a:srgbClr val="000000"/>
                        </a:solidFill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 marL="0" marR="0" marT="3810" marB="0" anchor="ctr">
                    <a:lnL w="635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635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635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635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524510" lvl="0" algn="l" defTabSz="914400" rtl="0" eaLnBrk="1" latinLnBrk="1" hangingPunct="1">
                        <a:lnSpc>
                          <a:spcPct val="100000"/>
                        </a:lnSpc>
                        <a:buNone/>
                        <a:defRPr/>
                      </a:pPr>
                      <a:r>
                        <a:rPr kumimoji="0" lang="ko-KR" altLang="en-US" sz="2000" b="0" i="0" u="none" strike="noStrike" kern="1200" cap="none" spc="-25" normalizeH="0" baseline="0">
                          <a:solidFill>
                            <a:srgbClr val="000000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          </a:t>
                      </a:r>
                      <a:r>
                        <a:rPr kumimoji="0" lang="en-US" altLang="ko-KR" sz="2000" b="0" i="0" u="none" strike="noStrike" kern="1200" cap="none" spc="-25" normalizeH="0" baseline="0">
                          <a:solidFill>
                            <a:srgbClr val="000000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-</a:t>
                      </a:r>
                      <a:r>
                        <a:rPr kumimoji="0" lang="ko-KR" altLang="en-US" sz="2000" b="0" i="0" u="none" strike="noStrike" kern="1200" cap="none" spc="-25" normalizeH="0" baseline="0">
                          <a:solidFill>
                            <a:srgbClr val="000000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 군산사랑상품권 이용자</a:t>
                      </a:r>
                    </a:p>
                  </a:txBody>
                  <a:tcPr marL="0" marR="0" marT="3810" marB="0" anchor="ctr">
                    <a:lnL w="635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635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635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635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46039">
                <a:tc>
                  <a:txBody>
                    <a:bodyPr/>
                    <a:lstStyle/>
                    <a:p>
                      <a:pPr marL="13335" lvl="0" algn="ctr" defTabSz="914400" rtl="0" eaLnBrk="1" latinLnBrk="1" hangingPunct="1">
                        <a:lnSpc>
                          <a:spcPct val="100000"/>
                        </a:lnSpc>
                        <a:buNone/>
                        <a:defRPr/>
                      </a:pPr>
                      <a:r>
                        <a:rPr kumimoji="0" sz="2000" b="0" i="0" u="none" strike="noStrike" kern="1200" cap="none" spc="-25" normalizeH="0" baseline="0">
                          <a:solidFill>
                            <a:srgbClr val="000000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상황</a:t>
                      </a:r>
                      <a:endParaRPr kumimoji="0" sz="2000" b="0" i="0" u="none" strike="noStrike" kern="1200" cap="none" normalizeH="0" baseline="0">
                        <a:solidFill>
                          <a:srgbClr val="000000"/>
                        </a:solidFill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 marL="0" marR="0" marT="0" marB="0" anchor="ctr">
                    <a:lnL w="635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635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635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635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" lvl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170"/>
                        </a:spcBef>
                        <a:buNone/>
                        <a:defRPr/>
                      </a:pPr>
                      <a:r>
                        <a:rPr kumimoji="0" lang="en-US" altLang="ko-KR" sz="2000" b="0" i="0" u="none" strike="noStrike" kern="1200" cap="none" normalizeH="0" baseline="0">
                          <a:solidFill>
                            <a:srgbClr val="000000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-</a:t>
                      </a:r>
                      <a:r>
                        <a:rPr kumimoji="0" lang="ko-KR" altLang="en-US" sz="2000" b="0" i="0" u="none" strike="noStrike" kern="1200" cap="none" normalizeH="0" baseline="0">
                          <a:solidFill>
                            <a:srgbClr val="000000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 가게에 들어가 </a:t>
                      </a:r>
                    </a:p>
                    <a:p>
                      <a:pPr marL="17145" lvl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170"/>
                        </a:spcBef>
                        <a:buNone/>
                        <a:defRPr/>
                      </a:pPr>
                      <a:r>
                        <a:rPr kumimoji="0" lang="ko-KR" altLang="en-US" sz="2000" b="0" i="0" u="none" strike="noStrike" kern="1200" cap="none" normalizeH="0" baseline="0">
                          <a:solidFill>
                            <a:srgbClr val="000000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군산사랑상품권으로 결제하려 하지만</a:t>
                      </a:r>
                    </a:p>
                    <a:p>
                      <a:pPr marL="17145" lvl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170"/>
                        </a:spcBef>
                        <a:buNone/>
                        <a:defRPr/>
                      </a:pPr>
                      <a:r>
                        <a:rPr kumimoji="0" lang="ko-KR" altLang="en-US" sz="2000" b="0" i="0" u="none" strike="noStrike" kern="1200" cap="none" normalizeH="0" baseline="0">
                          <a:solidFill>
                            <a:srgbClr val="000000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가맹점이 아니라 결제를 못하여 낭패</a:t>
                      </a:r>
                    </a:p>
                  </a:txBody>
                  <a:tcPr marL="0" marR="0" marT="21590" marB="0" anchor="ctr">
                    <a:lnL w="635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635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635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635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46039">
                <a:tc>
                  <a:txBody>
                    <a:bodyPr/>
                    <a:lstStyle/>
                    <a:p>
                      <a:pPr marL="13335" lvl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5"/>
                        </a:spcBef>
                        <a:buNone/>
                        <a:defRPr/>
                      </a:pPr>
                      <a:r>
                        <a:rPr kumimoji="0" sz="2000" b="0" i="0" u="none" strike="noStrike" kern="1200" cap="none" spc="-25" normalizeH="0" baseline="0">
                          <a:solidFill>
                            <a:srgbClr val="000000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고민</a:t>
                      </a:r>
                      <a:endParaRPr kumimoji="0" sz="2000" b="0" i="0" u="none" strike="noStrike" kern="1200" cap="none" normalizeH="0" baseline="0">
                        <a:solidFill>
                          <a:srgbClr val="000000"/>
                        </a:solidFill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 marL="0" marR="0" marT="6350" marB="0" anchor="ctr">
                    <a:lnL w="635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635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635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635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5240" lvl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645"/>
                        </a:spcBef>
                        <a:buNone/>
                        <a:defRPr/>
                      </a:pPr>
                      <a:r>
                        <a:rPr kumimoji="0" lang="en-US" altLang="ko-KR" sz="2000" b="0" i="0" u="none" strike="noStrike" kern="1200" cap="none" spc="-15" normalizeH="0" baseline="0">
                          <a:solidFill>
                            <a:srgbClr val="000000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-</a:t>
                      </a:r>
                      <a:r>
                        <a:rPr kumimoji="0" lang="ko-KR" altLang="en-US" sz="2000" b="0" i="0" u="none" strike="noStrike" kern="1200" cap="none" spc="-15" normalizeH="0" baseline="0">
                          <a:solidFill>
                            <a:srgbClr val="000000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 가맹점이 아닌 곳을 찾고 싶음</a:t>
                      </a:r>
                      <a:r>
                        <a:rPr kumimoji="0" lang="en-US" altLang="ko-KR" sz="2000" b="0" i="0" u="none" strike="noStrike" kern="1200" cap="none" spc="-15" normalizeH="0" baseline="0">
                          <a:solidFill>
                            <a:srgbClr val="000000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.</a:t>
                      </a:r>
                    </a:p>
                    <a:p>
                      <a:pPr marL="15240" lvl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645"/>
                        </a:spcBef>
                        <a:buNone/>
                        <a:defRPr/>
                      </a:pPr>
                      <a:r>
                        <a:rPr kumimoji="0" lang="en-US" altLang="ko-KR" sz="2000" b="0" i="0" u="none" strike="noStrike" kern="1200" cap="none" spc="-15" normalizeH="0" baseline="0">
                          <a:solidFill>
                            <a:srgbClr val="000000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-</a:t>
                      </a:r>
                      <a:r>
                        <a:rPr kumimoji="0" lang="ko-KR" altLang="en-US" sz="2000" b="0" i="0" u="none" strike="noStrike" kern="1200" cap="none" spc="-15" normalizeH="0" baseline="0">
                          <a:solidFill>
                            <a:srgbClr val="000000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 가맹점은 어디에 있는지 알고 싶음</a:t>
                      </a:r>
                      <a:r>
                        <a:rPr kumimoji="0" lang="en-US" altLang="ko-KR" sz="2000" b="0" i="0" u="none" strike="noStrike" kern="1200" cap="none" spc="-15" normalizeH="0" baseline="0">
                          <a:solidFill>
                            <a:srgbClr val="000000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.</a:t>
                      </a:r>
                    </a:p>
                  </a:txBody>
                  <a:tcPr marL="0" marR="0" marT="81915" marB="0" anchor="ctr">
                    <a:lnL w="635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635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635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635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46039">
                <a:tc>
                  <a:txBody>
                    <a:bodyPr/>
                    <a:lstStyle/>
                    <a:p>
                      <a:pPr marL="13335" lvl="0" algn="ctr" defTabSz="914400" rtl="0" eaLnBrk="1" latinLnBrk="1" hangingPunct="1">
                        <a:lnSpc>
                          <a:spcPct val="100000"/>
                        </a:lnSpc>
                        <a:buNone/>
                        <a:defRPr/>
                      </a:pPr>
                      <a:r>
                        <a:rPr kumimoji="0" sz="2000" b="0" i="0" u="none" strike="noStrike" kern="1200" cap="none" spc="-25" normalizeH="0" baseline="0">
                          <a:solidFill>
                            <a:srgbClr val="000000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충족</a:t>
                      </a:r>
                      <a:endParaRPr kumimoji="0" sz="2000" b="0" i="0" u="none" strike="noStrike" kern="1200" cap="none" normalizeH="0" baseline="0">
                        <a:solidFill>
                          <a:srgbClr val="000000"/>
                        </a:solidFill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 marL="0" marR="0" marT="1905" marB="0" anchor="ctr">
                    <a:lnL w="635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635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635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635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466725" marR="442595" lvl="0" algn="ctr" defTabSz="914400" rtl="0" eaLnBrk="1" latinLnBrk="1" hangingPunct="1">
                        <a:lnSpc>
                          <a:spcPct val="101299"/>
                        </a:lnSpc>
                        <a:spcBef>
                          <a:spcPts val="185"/>
                        </a:spcBef>
                        <a:buNone/>
                        <a:defRPr/>
                      </a:pPr>
                      <a:r>
                        <a:rPr kumimoji="0" lang="ko-KR" altLang="en-US" sz="2000" b="0" i="0" u="none" strike="noStrike" kern="1200" cap="none" spc="-50" normalizeH="0" baseline="0">
                          <a:solidFill>
                            <a:srgbClr val="000000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군산사랑상품권 </a:t>
                      </a:r>
                      <a:r>
                        <a:rPr kumimoji="0" lang="en-US" altLang="ko-KR" sz="2000" b="0" i="0" u="none" strike="noStrike" kern="1200" cap="none" spc="-50" normalizeH="0" baseline="0">
                          <a:solidFill>
                            <a:srgbClr val="000000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DB</a:t>
                      </a:r>
                      <a:r>
                        <a:rPr kumimoji="0" lang="ko-KR" altLang="en-US" sz="2000" b="0" i="0" u="none" strike="noStrike" kern="1200" cap="none" spc="-50" normalizeH="0" baseline="0">
                          <a:solidFill>
                            <a:srgbClr val="000000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를 구현하여</a:t>
                      </a:r>
                    </a:p>
                    <a:p>
                      <a:pPr marL="466725" marR="442595" lvl="0" algn="ctr" defTabSz="914400" rtl="0" eaLnBrk="1" latinLnBrk="1" hangingPunct="1">
                        <a:lnSpc>
                          <a:spcPct val="101299"/>
                        </a:lnSpc>
                        <a:spcBef>
                          <a:spcPts val="185"/>
                        </a:spcBef>
                        <a:buNone/>
                        <a:defRPr/>
                      </a:pPr>
                      <a:r>
                        <a:rPr kumimoji="0" lang="ko-KR" altLang="en-US" sz="2000" b="0" i="0" u="none" strike="noStrike" kern="1200" cap="none" spc="-50" normalizeH="0" baseline="0">
                          <a:solidFill>
                            <a:srgbClr val="000000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가맹점 여부를 파악할 수 있음</a:t>
                      </a:r>
                      <a:endParaRPr kumimoji="0" lang="en-US" altLang="ko-KR" sz="2000" b="0" i="0" u="none" strike="noStrike" kern="1200" cap="none" spc="-50" normalizeH="0" baseline="0">
                        <a:solidFill>
                          <a:srgbClr val="000000"/>
                        </a:solidFill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 marL="0" marR="0" marT="23495" marB="0" anchor="ctr">
                    <a:lnL w="635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635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635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635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09599" y="2119175"/>
            <a:ext cx="4220060" cy="3329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551055"/>
      </p:ext>
    </p:extLst>
  </p:cSld>
  <p:clrMapOvr>
    <a:masterClrMapping/>
  </p:clrMapOvr>
</p:sld>
</file>

<file path=ppt/slides/slide6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XML</a:t>
            </a:r>
            <a:r>
              <a:rPr lang="ko-KR" altLang="en-US"/>
              <a:t> 트리 </a:t>
            </a:r>
            <a:r>
              <a:rPr lang="en-US" altLang="ko-KR"/>
              <a:t>(</a:t>
            </a:r>
            <a:r>
              <a:rPr lang="ko-KR" altLang="en-US"/>
              <a:t>前</a:t>
            </a:r>
            <a:r>
              <a:rPr lang="en-US" altLang="ko-KR"/>
              <a:t>)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상가정보 트리</a:t>
            </a:r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XML(군산사랑상품권 가맹점)</a:t>
            </a:r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en-US" altLang="en-US"/>
              <a:pPr lvl="0">
                <a:defRPr/>
              </a:pPr>
              <a:t>18</a:t>
            </a:fld>
            <a:endParaRPr lang="en-US" altLang="en-US"/>
          </a:p>
        </p:txBody>
      </p:sp>
      <p:sp>
        <p:nvSpPr>
          <p:cNvPr id="19" name="직사각형 18"/>
          <p:cNvSpPr/>
          <p:nvPr/>
        </p:nvSpPr>
        <p:spPr>
          <a:xfrm>
            <a:off x="5191932" y="1793929"/>
            <a:ext cx="1808136" cy="726483"/>
          </a:xfrm>
          <a:prstGeom prst="rect">
            <a:avLst/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0" i="0" u="none" strike="noStrike" kern="1200" cap="none" spc="0" normalizeH="0" baseline="0">
                <a:solidFill>
                  <a:srgbClr val="000000"/>
                </a:solidFill>
                <a:latin typeface="나눔고딕"/>
                <a:ea typeface="나눔고딕"/>
                <a:cs typeface="+mn-cs"/>
              </a:rPr>
              <a:t>전라북도 군산시</a:t>
            </a: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0" i="0" u="none" strike="noStrike" kern="1200" cap="none" spc="0" normalizeH="0" baseline="0">
                <a:solidFill>
                  <a:srgbClr val="000000"/>
                </a:solidFill>
                <a:latin typeface="나눔고딕"/>
                <a:ea typeface="나눔고딕"/>
                <a:cs typeface="+mn-cs"/>
              </a:rPr>
              <a:t>상가정보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958131" y="2863727"/>
            <a:ext cx="1077553" cy="498812"/>
          </a:xfrm>
          <a:prstGeom prst="rect">
            <a:avLst/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dirty="0">
                <a:solidFill>
                  <a:srgbClr val="000000"/>
                </a:solidFill>
                <a:latin typeface="나눔고딕"/>
                <a:ea typeface="나눔고딕"/>
              </a:rPr>
              <a:t>제과점</a:t>
            </a:r>
            <a:endParaRPr kumimoji="0" lang="ko-KR" altLang="en-US" sz="1800" b="0" i="0" u="none" strike="noStrike" kern="1200" cap="none" spc="0" normalizeH="0" baseline="0" dirty="0">
              <a:solidFill>
                <a:srgbClr val="000000"/>
              </a:solidFill>
              <a:latin typeface="나눔고딕"/>
              <a:ea typeface="나눔고딕"/>
              <a:cs typeface="+mn-cs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07260" y="4056910"/>
            <a:ext cx="698266" cy="437945"/>
          </a:xfrm>
          <a:prstGeom prst="rect">
            <a:avLst/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0" i="0" u="none" strike="noStrike" kern="1200" cap="none" spc="0" normalizeH="0" baseline="0" dirty="0">
                <a:solidFill>
                  <a:srgbClr val="000000"/>
                </a:solidFill>
                <a:latin typeface="나눔고딕"/>
                <a:ea typeface="나눔고딕"/>
                <a:cs typeface="+mn-cs"/>
              </a:rPr>
              <a:t>이름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2070581" y="4068656"/>
            <a:ext cx="1056480" cy="448274"/>
          </a:xfrm>
          <a:prstGeom prst="rect">
            <a:avLst/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0" i="0" u="none" strike="noStrike" kern="1200" cap="none" spc="0" normalizeH="0" baseline="0" dirty="0">
                <a:solidFill>
                  <a:srgbClr val="000000"/>
                </a:solidFill>
                <a:latin typeface="나눔고딕"/>
                <a:ea typeface="나눔고딕"/>
                <a:cs typeface="+mn-cs"/>
              </a:rPr>
              <a:t>전화번호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1114262" y="4068656"/>
            <a:ext cx="765293" cy="443110"/>
          </a:xfrm>
          <a:prstGeom prst="rect">
            <a:avLst/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0" i="0" u="none" strike="noStrike" kern="1200" cap="none" spc="0" normalizeH="0" baseline="0" dirty="0">
                <a:solidFill>
                  <a:srgbClr val="000000"/>
                </a:solidFill>
                <a:latin typeface="나눔고딕"/>
                <a:ea typeface="나눔고딕"/>
                <a:cs typeface="+mn-cs"/>
              </a:rPr>
              <a:t>주소</a:t>
            </a:r>
          </a:p>
        </p:txBody>
      </p:sp>
      <p:cxnSp>
        <p:nvCxnSpPr>
          <p:cNvPr id="27" name="꺾인 연결선 26"/>
          <p:cNvCxnSpPr>
            <a:cxnSpLocks/>
            <a:stCxn id="20" idx="2"/>
            <a:endCxn id="21" idx="0"/>
          </p:cNvCxnSpPr>
          <p:nvPr/>
        </p:nvCxnSpPr>
        <p:spPr>
          <a:xfrm rot="5400000">
            <a:off x="679466" y="3239467"/>
            <a:ext cx="694371" cy="940515"/>
          </a:xfrm>
          <a:prstGeom prst="bentConnector3">
            <a:avLst>
              <a:gd name="adj1" fmla="val 50000"/>
            </a:avLst>
          </a:prstGeom>
          <a:noFill/>
          <a:ln w="12700" cap="flat" cmpd="sng" algn="ctr">
            <a:solidFill>
              <a:srgbClr val="000000">
                <a:alpha val="100000"/>
              </a:srgbClr>
            </a:solidFill>
            <a:prstDash val="solid"/>
          </a:ln>
        </p:spPr>
      </p:cxnSp>
      <p:cxnSp>
        <p:nvCxnSpPr>
          <p:cNvPr id="28" name="꺾인 연결선 27"/>
          <p:cNvCxnSpPr>
            <a:cxnSpLocks/>
            <a:endCxn id="24" idx="0"/>
          </p:cNvCxnSpPr>
          <p:nvPr/>
        </p:nvCxnSpPr>
        <p:spPr>
          <a:xfrm rot="5400000">
            <a:off x="1151572" y="3702005"/>
            <a:ext cx="711988" cy="21314"/>
          </a:xfrm>
          <a:prstGeom prst="bentConnector3">
            <a:avLst>
              <a:gd name="adj1" fmla="val 50000"/>
            </a:avLst>
          </a:prstGeom>
          <a:noFill/>
          <a:ln w="12700" cap="flat" cmpd="sng" algn="ctr">
            <a:solidFill>
              <a:srgbClr val="000000">
                <a:alpha val="100000"/>
              </a:srgbClr>
            </a:solidFill>
            <a:prstDash val="solid"/>
          </a:ln>
        </p:spPr>
      </p:cxnSp>
      <p:cxnSp>
        <p:nvCxnSpPr>
          <p:cNvPr id="29" name="꺾인 연결선 28"/>
          <p:cNvCxnSpPr>
            <a:cxnSpLocks/>
            <a:stCxn id="20" idx="2"/>
            <a:endCxn id="23" idx="0"/>
          </p:cNvCxnSpPr>
          <p:nvPr/>
        </p:nvCxnSpPr>
        <p:spPr>
          <a:xfrm rot="16200000" flipH="1">
            <a:off x="1694806" y="3164640"/>
            <a:ext cx="706117" cy="1101913"/>
          </a:xfrm>
          <a:prstGeom prst="bentConnector3">
            <a:avLst>
              <a:gd name="adj1" fmla="val 50000"/>
            </a:avLst>
          </a:prstGeom>
          <a:noFill/>
          <a:ln w="12700" cap="flat" cmpd="sng" algn="ctr">
            <a:solidFill>
              <a:srgbClr val="000000">
                <a:alpha val="100000"/>
              </a:srgbClr>
            </a:solidFill>
            <a:prstDash val="solid"/>
          </a:ln>
        </p:spPr>
      </p:cxnSp>
      <p:cxnSp>
        <p:nvCxnSpPr>
          <p:cNvPr id="53" name="꺾인 연결선 26">
            <a:extLst>
              <a:ext uri="{FF2B5EF4-FFF2-40B4-BE49-F238E27FC236}">
                <a16:creationId xmlns:a16="http://schemas.microsoft.com/office/drawing/2014/main" id="{4EE61247-6992-95ED-08A1-A6D086D73006}"/>
              </a:ext>
            </a:extLst>
          </p:cNvPr>
          <p:cNvCxnSpPr>
            <a:cxnSpLocks/>
            <a:stCxn id="19" idx="2"/>
            <a:endCxn id="20" idx="0"/>
          </p:cNvCxnSpPr>
          <p:nvPr/>
        </p:nvCxnSpPr>
        <p:spPr>
          <a:xfrm rot="5400000">
            <a:off x="3624797" y="392523"/>
            <a:ext cx="343315" cy="4599092"/>
          </a:xfrm>
          <a:prstGeom prst="bentConnector3">
            <a:avLst>
              <a:gd name="adj1" fmla="val 50000"/>
            </a:avLst>
          </a:prstGeom>
          <a:noFill/>
          <a:ln w="12700" cap="flat" cmpd="sng" algn="ctr">
            <a:solidFill>
              <a:srgbClr val="000000">
                <a:alpha val="100000"/>
              </a:srgbClr>
            </a:solidFill>
            <a:prstDash val="solid"/>
          </a:ln>
        </p:spPr>
      </p:cxn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C40586FB-F8EF-E1C4-1604-DECD5074F86C}"/>
              </a:ext>
            </a:extLst>
          </p:cNvPr>
          <p:cNvSpPr/>
          <p:nvPr/>
        </p:nvSpPr>
        <p:spPr>
          <a:xfrm>
            <a:off x="4115768" y="2857856"/>
            <a:ext cx="1077553" cy="498812"/>
          </a:xfrm>
          <a:prstGeom prst="rect">
            <a:avLst/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dirty="0">
                <a:solidFill>
                  <a:srgbClr val="000000"/>
                </a:solidFill>
                <a:latin typeface="나눔고딕"/>
                <a:ea typeface="나눔고딕"/>
              </a:rPr>
              <a:t>안경업소</a:t>
            </a:r>
            <a:endParaRPr kumimoji="0" lang="ko-KR" altLang="en-US" sz="1800" b="0" i="0" u="none" strike="noStrike" kern="1200" cap="none" spc="0" normalizeH="0" baseline="0" dirty="0">
              <a:solidFill>
                <a:srgbClr val="000000"/>
              </a:solidFill>
              <a:latin typeface="나눔고딕"/>
              <a:ea typeface="나눔고딕"/>
              <a:cs typeface="+mn-cs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9E0AFFBC-76FB-4979-F931-2473D240CB8B}"/>
              </a:ext>
            </a:extLst>
          </p:cNvPr>
          <p:cNvSpPr/>
          <p:nvPr/>
        </p:nvSpPr>
        <p:spPr>
          <a:xfrm>
            <a:off x="3340537" y="4062781"/>
            <a:ext cx="698266" cy="437945"/>
          </a:xfrm>
          <a:prstGeom prst="rect">
            <a:avLst/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0" i="0" u="none" strike="noStrike" kern="1200" cap="none" spc="0" normalizeH="0" baseline="0" dirty="0">
                <a:solidFill>
                  <a:srgbClr val="000000"/>
                </a:solidFill>
                <a:latin typeface="나눔고딕"/>
                <a:ea typeface="나눔고딕"/>
                <a:cs typeface="+mn-cs"/>
              </a:rPr>
              <a:t>이름</a:t>
            </a: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CF511117-3E34-BBF1-74C6-798A284C05F2}"/>
              </a:ext>
            </a:extLst>
          </p:cNvPr>
          <p:cNvSpPr/>
          <p:nvPr/>
        </p:nvSpPr>
        <p:spPr>
          <a:xfrm>
            <a:off x="5203858" y="4074527"/>
            <a:ext cx="1056480" cy="448274"/>
          </a:xfrm>
          <a:prstGeom prst="rect">
            <a:avLst/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0" i="0" u="none" strike="noStrike" kern="1200" cap="none" spc="0" normalizeH="0" baseline="0" dirty="0">
                <a:solidFill>
                  <a:srgbClr val="000000"/>
                </a:solidFill>
                <a:latin typeface="나눔고딕"/>
                <a:ea typeface="나눔고딕"/>
                <a:cs typeface="+mn-cs"/>
              </a:rPr>
              <a:t>전화번호</a:t>
            </a: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61955982-890E-FBC2-24CD-78B41FA5B8FD}"/>
              </a:ext>
            </a:extLst>
          </p:cNvPr>
          <p:cNvSpPr/>
          <p:nvPr/>
        </p:nvSpPr>
        <p:spPr>
          <a:xfrm>
            <a:off x="4247539" y="4074527"/>
            <a:ext cx="765293" cy="443110"/>
          </a:xfrm>
          <a:prstGeom prst="rect">
            <a:avLst/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0" i="0" u="none" strike="noStrike" kern="1200" cap="none" spc="0" normalizeH="0" baseline="0" dirty="0">
                <a:solidFill>
                  <a:srgbClr val="000000"/>
                </a:solidFill>
                <a:latin typeface="나눔고딕"/>
                <a:ea typeface="나눔고딕"/>
                <a:cs typeface="+mn-cs"/>
              </a:rPr>
              <a:t>주소</a:t>
            </a:r>
          </a:p>
        </p:txBody>
      </p:sp>
      <p:cxnSp>
        <p:nvCxnSpPr>
          <p:cNvPr id="80" name="꺾인 연결선 26">
            <a:extLst>
              <a:ext uri="{FF2B5EF4-FFF2-40B4-BE49-F238E27FC236}">
                <a16:creationId xmlns:a16="http://schemas.microsoft.com/office/drawing/2014/main" id="{4D817D6E-5BD8-D2D0-9C14-AAFAE7EB9C46}"/>
              </a:ext>
            </a:extLst>
          </p:cNvPr>
          <p:cNvCxnSpPr>
            <a:cxnSpLocks/>
            <a:stCxn id="76" idx="2"/>
            <a:endCxn id="77" idx="0"/>
          </p:cNvCxnSpPr>
          <p:nvPr/>
        </p:nvCxnSpPr>
        <p:spPr>
          <a:xfrm rot="5400000">
            <a:off x="3819052" y="3227287"/>
            <a:ext cx="706113" cy="964875"/>
          </a:xfrm>
          <a:prstGeom prst="bentConnector3">
            <a:avLst>
              <a:gd name="adj1" fmla="val 50000"/>
            </a:avLst>
          </a:prstGeom>
          <a:noFill/>
          <a:ln w="12700" cap="flat" cmpd="sng" algn="ctr">
            <a:solidFill>
              <a:srgbClr val="000000">
                <a:alpha val="100000"/>
              </a:srgbClr>
            </a:solidFill>
            <a:prstDash val="solid"/>
          </a:ln>
        </p:spPr>
      </p:cxnSp>
      <p:cxnSp>
        <p:nvCxnSpPr>
          <p:cNvPr id="81" name="꺾인 연결선 27">
            <a:extLst>
              <a:ext uri="{FF2B5EF4-FFF2-40B4-BE49-F238E27FC236}">
                <a16:creationId xmlns:a16="http://schemas.microsoft.com/office/drawing/2014/main" id="{937FE7A7-1FF8-4A56-7CB6-CE3085C90ABE}"/>
              </a:ext>
            </a:extLst>
          </p:cNvPr>
          <p:cNvCxnSpPr>
            <a:cxnSpLocks/>
            <a:endCxn id="79" idx="0"/>
          </p:cNvCxnSpPr>
          <p:nvPr/>
        </p:nvCxnSpPr>
        <p:spPr>
          <a:xfrm rot="5400000">
            <a:off x="4284849" y="3707876"/>
            <a:ext cx="711988" cy="21314"/>
          </a:xfrm>
          <a:prstGeom prst="bentConnector3">
            <a:avLst>
              <a:gd name="adj1" fmla="val 50000"/>
            </a:avLst>
          </a:prstGeom>
          <a:noFill/>
          <a:ln w="12700" cap="flat" cmpd="sng" algn="ctr">
            <a:solidFill>
              <a:srgbClr val="000000">
                <a:alpha val="100000"/>
              </a:srgbClr>
            </a:solidFill>
            <a:prstDash val="solid"/>
          </a:ln>
        </p:spPr>
      </p:cxnSp>
      <p:cxnSp>
        <p:nvCxnSpPr>
          <p:cNvPr id="82" name="꺾인 연결선 28">
            <a:extLst>
              <a:ext uri="{FF2B5EF4-FFF2-40B4-BE49-F238E27FC236}">
                <a16:creationId xmlns:a16="http://schemas.microsoft.com/office/drawing/2014/main" id="{3D2A0838-A9ED-D2F7-A3EA-F49038F0511A}"/>
              </a:ext>
            </a:extLst>
          </p:cNvPr>
          <p:cNvCxnSpPr>
            <a:cxnSpLocks/>
            <a:stCxn id="76" idx="2"/>
            <a:endCxn id="78" idx="0"/>
          </p:cNvCxnSpPr>
          <p:nvPr/>
        </p:nvCxnSpPr>
        <p:spPr>
          <a:xfrm rot="16200000" flipH="1">
            <a:off x="4834392" y="3176820"/>
            <a:ext cx="717859" cy="1077553"/>
          </a:xfrm>
          <a:prstGeom prst="bentConnector3">
            <a:avLst>
              <a:gd name="adj1" fmla="val 50000"/>
            </a:avLst>
          </a:prstGeom>
          <a:noFill/>
          <a:ln w="12700" cap="flat" cmpd="sng" algn="ctr">
            <a:solidFill>
              <a:srgbClr val="000000">
                <a:alpha val="100000"/>
              </a:srgbClr>
            </a:solidFill>
            <a:prstDash val="solid"/>
          </a:ln>
        </p:spPr>
      </p:cxn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38837AB9-3978-BFC6-0BB7-CA745B4A2CBF}"/>
              </a:ext>
            </a:extLst>
          </p:cNvPr>
          <p:cNvSpPr/>
          <p:nvPr/>
        </p:nvSpPr>
        <p:spPr>
          <a:xfrm>
            <a:off x="90237" y="3772196"/>
            <a:ext cx="3140644" cy="948475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solidFill>
                <a:schemeClr val="dk1"/>
              </a:solidFill>
              <a:latin typeface="나눔고딕"/>
              <a:ea typeface="나눔고딕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799C7C51-7C86-DFC8-71E8-5C9795EE1DE8}"/>
              </a:ext>
            </a:extLst>
          </p:cNvPr>
          <p:cNvSpPr txBox="1"/>
          <p:nvPr/>
        </p:nvSpPr>
        <p:spPr>
          <a:xfrm>
            <a:off x="78560" y="4904647"/>
            <a:ext cx="60970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dirty="0">
                <a:latin typeface="나눔고딕"/>
                <a:ea typeface="나눔고딕"/>
              </a:rPr>
              <a:t>그룹으로 묶을 예정</a:t>
            </a:r>
          </a:p>
        </p:txBody>
      </p:sp>
      <p:cxnSp>
        <p:nvCxnSpPr>
          <p:cNvPr id="86" name="꺾인 연결선 26">
            <a:extLst>
              <a:ext uri="{FF2B5EF4-FFF2-40B4-BE49-F238E27FC236}">
                <a16:creationId xmlns:a16="http://schemas.microsoft.com/office/drawing/2014/main" id="{9281DB23-3BBB-0D7F-B048-0A6E313FEEB6}"/>
              </a:ext>
            </a:extLst>
          </p:cNvPr>
          <p:cNvCxnSpPr>
            <a:cxnSpLocks/>
            <a:stCxn id="19" idx="2"/>
            <a:endCxn id="76" idx="0"/>
          </p:cNvCxnSpPr>
          <p:nvPr/>
        </p:nvCxnSpPr>
        <p:spPr>
          <a:xfrm rot="5400000">
            <a:off x="5206551" y="1968407"/>
            <a:ext cx="337444" cy="1441455"/>
          </a:xfrm>
          <a:prstGeom prst="bentConnector3">
            <a:avLst>
              <a:gd name="adj1" fmla="val 50000"/>
            </a:avLst>
          </a:prstGeom>
          <a:noFill/>
          <a:ln w="12700" cap="flat" cmpd="sng" algn="ctr">
            <a:solidFill>
              <a:srgbClr val="000000">
                <a:alpha val="100000"/>
              </a:srgbClr>
            </a:solidFill>
            <a:prstDash val="solid"/>
          </a:ln>
        </p:spPr>
      </p:cxn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6FDFEA39-C1F2-38D6-0381-1C4FEB621E5B}"/>
              </a:ext>
            </a:extLst>
          </p:cNvPr>
          <p:cNvSpPr/>
          <p:nvPr/>
        </p:nvSpPr>
        <p:spPr>
          <a:xfrm>
            <a:off x="7325686" y="2863727"/>
            <a:ext cx="1077553" cy="498812"/>
          </a:xfrm>
          <a:prstGeom prst="rect">
            <a:avLst/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0" i="0" u="none" strike="noStrike" kern="1200" cap="none" spc="0" normalizeH="0" baseline="0" dirty="0">
                <a:solidFill>
                  <a:srgbClr val="000000"/>
                </a:solidFill>
                <a:latin typeface="나눔고딕"/>
                <a:ea typeface="나눔고딕"/>
                <a:cs typeface="+mn-cs"/>
              </a:rPr>
              <a:t>음식점</a:t>
            </a: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48877FE5-87E9-431C-C8FC-034C48DE63AE}"/>
              </a:ext>
            </a:extLst>
          </p:cNvPr>
          <p:cNvSpPr/>
          <p:nvPr/>
        </p:nvSpPr>
        <p:spPr>
          <a:xfrm>
            <a:off x="6550455" y="4068652"/>
            <a:ext cx="698266" cy="437945"/>
          </a:xfrm>
          <a:prstGeom prst="rect">
            <a:avLst/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0" i="0" u="none" strike="noStrike" kern="1200" cap="none" spc="0" normalizeH="0" baseline="0" dirty="0">
                <a:solidFill>
                  <a:srgbClr val="000000"/>
                </a:solidFill>
                <a:latin typeface="나눔고딕"/>
                <a:ea typeface="나눔고딕"/>
                <a:cs typeface="+mn-cs"/>
              </a:rPr>
              <a:t>이름</a:t>
            </a: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5F7F6C7B-1F53-E3F0-DEE5-C2336A410BA8}"/>
              </a:ext>
            </a:extLst>
          </p:cNvPr>
          <p:cNvSpPr/>
          <p:nvPr/>
        </p:nvSpPr>
        <p:spPr>
          <a:xfrm>
            <a:off x="8387864" y="4080398"/>
            <a:ext cx="1056480" cy="448274"/>
          </a:xfrm>
          <a:prstGeom prst="rect">
            <a:avLst/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0" i="0" u="none" strike="noStrike" kern="1200" cap="none" spc="0" normalizeH="0" baseline="0" dirty="0">
                <a:solidFill>
                  <a:srgbClr val="000000"/>
                </a:solidFill>
                <a:latin typeface="나눔고딕"/>
                <a:ea typeface="나눔고딕"/>
                <a:cs typeface="+mn-cs"/>
              </a:rPr>
              <a:t>전화번호</a:t>
            </a: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0BEB1C5A-25A5-08BB-11AA-FB49E19AFD9B}"/>
              </a:ext>
            </a:extLst>
          </p:cNvPr>
          <p:cNvSpPr/>
          <p:nvPr/>
        </p:nvSpPr>
        <p:spPr>
          <a:xfrm>
            <a:off x="7457457" y="4080398"/>
            <a:ext cx="765293" cy="443110"/>
          </a:xfrm>
          <a:prstGeom prst="rect">
            <a:avLst/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0" i="0" u="none" strike="noStrike" kern="1200" cap="none" spc="0" normalizeH="0" baseline="0" dirty="0">
                <a:solidFill>
                  <a:srgbClr val="000000"/>
                </a:solidFill>
                <a:latin typeface="나눔고딕"/>
                <a:ea typeface="나눔고딕"/>
                <a:cs typeface="+mn-cs"/>
              </a:rPr>
              <a:t>주소</a:t>
            </a:r>
          </a:p>
        </p:txBody>
      </p:sp>
      <p:cxnSp>
        <p:nvCxnSpPr>
          <p:cNvPr id="102" name="꺾인 연결선 26">
            <a:extLst>
              <a:ext uri="{FF2B5EF4-FFF2-40B4-BE49-F238E27FC236}">
                <a16:creationId xmlns:a16="http://schemas.microsoft.com/office/drawing/2014/main" id="{19A56DC2-3924-5C8C-F360-75598512881F}"/>
              </a:ext>
            </a:extLst>
          </p:cNvPr>
          <p:cNvCxnSpPr>
            <a:cxnSpLocks/>
            <a:stCxn id="98" idx="2"/>
            <a:endCxn id="99" idx="0"/>
          </p:cNvCxnSpPr>
          <p:nvPr/>
        </p:nvCxnSpPr>
        <p:spPr>
          <a:xfrm rot="5400000">
            <a:off x="7028970" y="3233158"/>
            <a:ext cx="706113" cy="964875"/>
          </a:xfrm>
          <a:prstGeom prst="bentConnector3">
            <a:avLst>
              <a:gd name="adj1" fmla="val 50000"/>
            </a:avLst>
          </a:prstGeom>
          <a:noFill/>
          <a:ln w="12700" cap="flat" cmpd="sng" algn="ctr">
            <a:solidFill>
              <a:srgbClr val="000000">
                <a:alpha val="100000"/>
              </a:srgbClr>
            </a:solidFill>
            <a:prstDash val="solid"/>
          </a:ln>
        </p:spPr>
      </p:cxnSp>
      <p:cxnSp>
        <p:nvCxnSpPr>
          <p:cNvPr id="103" name="꺾인 연결선 27">
            <a:extLst>
              <a:ext uri="{FF2B5EF4-FFF2-40B4-BE49-F238E27FC236}">
                <a16:creationId xmlns:a16="http://schemas.microsoft.com/office/drawing/2014/main" id="{F8C765F9-D4BF-84E8-AD88-55B086580B83}"/>
              </a:ext>
            </a:extLst>
          </p:cNvPr>
          <p:cNvCxnSpPr>
            <a:cxnSpLocks/>
            <a:endCxn id="101" idx="0"/>
          </p:cNvCxnSpPr>
          <p:nvPr/>
        </p:nvCxnSpPr>
        <p:spPr>
          <a:xfrm rot="5400000">
            <a:off x="7494767" y="3713747"/>
            <a:ext cx="711988" cy="21314"/>
          </a:xfrm>
          <a:prstGeom prst="bentConnector3">
            <a:avLst>
              <a:gd name="adj1" fmla="val 50000"/>
            </a:avLst>
          </a:prstGeom>
          <a:noFill/>
          <a:ln w="12700" cap="flat" cmpd="sng" algn="ctr">
            <a:solidFill>
              <a:srgbClr val="000000">
                <a:alpha val="100000"/>
              </a:srgbClr>
            </a:solidFill>
            <a:prstDash val="solid"/>
          </a:ln>
        </p:spPr>
      </p:cxnSp>
      <p:cxnSp>
        <p:nvCxnSpPr>
          <p:cNvPr id="104" name="꺾인 연결선 28">
            <a:extLst>
              <a:ext uri="{FF2B5EF4-FFF2-40B4-BE49-F238E27FC236}">
                <a16:creationId xmlns:a16="http://schemas.microsoft.com/office/drawing/2014/main" id="{BF960711-9FB8-CF95-656A-B14E784824C1}"/>
              </a:ext>
            </a:extLst>
          </p:cNvPr>
          <p:cNvCxnSpPr>
            <a:cxnSpLocks/>
            <a:stCxn id="98" idx="2"/>
            <a:endCxn id="100" idx="0"/>
          </p:cNvCxnSpPr>
          <p:nvPr/>
        </p:nvCxnSpPr>
        <p:spPr>
          <a:xfrm rot="16200000" flipH="1">
            <a:off x="8031354" y="3195647"/>
            <a:ext cx="717859" cy="1051641"/>
          </a:xfrm>
          <a:prstGeom prst="bentConnector3">
            <a:avLst>
              <a:gd name="adj1" fmla="val 50000"/>
            </a:avLst>
          </a:prstGeom>
          <a:noFill/>
          <a:ln w="12700" cap="flat" cmpd="sng" algn="ctr">
            <a:solidFill>
              <a:srgbClr val="000000">
                <a:alpha val="100000"/>
              </a:srgbClr>
            </a:solidFill>
            <a:prstDash val="solid"/>
          </a:ln>
        </p:spPr>
      </p:cxnSp>
      <p:cxnSp>
        <p:nvCxnSpPr>
          <p:cNvPr id="105" name="꺾인 연결선 26">
            <a:extLst>
              <a:ext uri="{FF2B5EF4-FFF2-40B4-BE49-F238E27FC236}">
                <a16:creationId xmlns:a16="http://schemas.microsoft.com/office/drawing/2014/main" id="{E68CCB5E-9F02-8853-0C7D-A185454B5362}"/>
              </a:ext>
            </a:extLst>
          </p:cNvPr>
          <p:cNvCxnSpPr>
            <a:cxnSpLocks/>
            <a:stCxn id="19" idx="2"/>
            <a:endCxn id="98" idx="0"/>
          </p:cNvCxnSpPr>
          <p:nvPr/>
        </p:nvCxnSpPr>
        <p:spPr>
          <a:xfrm rot="16200000" flipH="1">
            <a:off x="6808574" y="1807837"/>
            <a:ext cx="343315" cy="1768463"/>
          </a:xfrm>
          <a:prstGeom prst="bentConnector3">
            <a:avLst>
              <a:gd name="adj1" fmla="val 50000"/>
            </a:avLst>
          </a:prstGeom>
          <a:noFill/>
          <a:ln w="12700" cap="flat" cmpd="sng" algn="ctr">
            <a:solidFill>
              <a:srgbClr val="000000">
                <a:alpha val="100000"/>
              </a:srgbClr>
            </a:solidFill>
            <a:prstDash val="solid"/>
          </a:ln>
        </p:spPr>
      </p:cxnSp>
      <p:sp>
        <p:nvSpPr>
          <p:cNvPr id="109" name="TextBox 108">
            <a:extLst>
              <a:ext uri="{FF2B5EF4-FFF2-40B4-BE49-F238E27FC236}">
                <a16:creationId xmlns:a16="http://schemas.microsoft.com/office/drawing/2014/main" id="{FCFAC90F-42C3-8DD4-73CF-9EF4B58BEB6A}"/>
              </a:ext>
            </a:extLst>
          </p:cNvPr>
          <p:cNvSpPr txBox="1"/>
          <p:nvPr/>
        </p:nvSpPr>
        <p:spPr>
          <a:xfrm>
            <a:off x="5639802" y="2971800"/>
            <a:ext cx="914400" cy="91440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endParaRPr lang="ko-KR" altLang="en-US" dirty="0">
              <a:latin typeface="나눔고딕"/>
              <a:ea typeface="나눔고딕"/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9608EFA6-AE15-AE67-F2E6-CD56D3E4C316}"/>
              </a:ext>
            </a:extLst>
          </p:cNvPr>
          <p:cNvSpPr txBox="1"/>
          <p:nvPr/>
        </p:nvSpPr>
        <p:spPr>
          <a:xfrm>
            <a:off x="556394" y="2213811"/>
            <a:ext cx="184731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endParaRPr lang="ko-KR" altLang="en-US" dirty="0">
              <a:latin typeface="나눔고딕"/>
              <a:ea typeface="나눔고딕"/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32D6960C-7146-6BA4-4824-1E7557F6E413}"/>
              </a:ext>
            </a:extLst>
          </p:cNvPr>
          <p:cNvSpPr txBox="1"/>
          <p:nvPr/>
        </p:nvSpPr>
        <p:spPr>
          <a:xfrm>
            <a:off x="8387864" y="1530498"/>
            <a:ext cx="3618298" cy="92333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고딕"/>
                <a:ea typeface="나눔고딕"/>
              </a:rPr>
              <a:t>제과점</a:t>
            </a:r>
            <a:r>
              <a:rPr lang="en-US" altLang="ko-KR" dirty="0">
                <a:latin typeface="나눔고딕"/>
                <a:ea typeface="나눔고딕"/>
              </a:rPr>
              <a:t>, </a:t>
            </a:r>
            <a:r>
              <a:rPr lang="ko-KR" altLang="en-US" dirty="0">
                <a:latin typeface="나눔고딕"/>
                <a:ea typeface="나눔고딕"/>
              </a:rPr>
              <a:t>안경업소</a:t>
            </a:r>
            <a:r>
              <a:rPr lang="en-US" altLang="ko-KR" dirty="0">
                <a:latin typeface="나눔고딕"/>
                <a:ea typeface="나눔고딕"/>
              </a:rPr>
              <a:t>, </a:t>
            </a:r>
            <a:r>
              <a:rPr lang="ko-KR" altLang="en-US" dirty="0">
                <a:latin typeface="나눔고딕"/>
                <a:ea typeface="나눔고딕"/>
              </a:rPr>
              <a:t>음식점</a:t>
            </a:r>
            <a:r>
              <a:rPr lang="en-US" altLang="ko-KR" dirty="0">
                <a:latin typeface="나눔고딕"/>
                <a:ea typeface="나눔고딕"/>
              </a:rPr>
              <a:t>, </a:t>
            </a:r>
          </a:p>
          <a:p>
            <a:r>
              <a:rPr lang="ko-KR" altLang="en-US" dirty="0">
                <a:latin typeface="나눔고딕"/>
                <a:ea typeface="나눔고딕"/>
              </a:rPr>
              <a:t>노래연습장</a:t>
            </a:r>
            <a:r>
              <a:rPr lang="en-US" altLang="ko-KR" dirty="0">
                <a:latin typeface="나눔고딕"/>
                <a:ea typeface="나눔고딕"/>
              </a:rPr>
              <a:t>, </a:t>
            </a:r>
            <a:r>
              <a:rPr lang="ko-KR" altLang="en-US" dirty="0">
                <a:latin typeface="나눔고딕"/>
                <a:ea typeface="나눔고딕"/>
              </a:rPr>
              <a:t>모범음식점</a:t>
            </a:r>
            <a:r>
              <a:rPr lang="en-US" altLang="ko-KR" dirty="0">
                <a:latin typeface="나눔고딕"/>
                <a:ea typeface="나눔고딕"/>
              </a:rPr>
              <a:t>,  </a:t>
            </a:r>
            <a:r>
              <a:rPr lang="ko-KR" altLang="en-US" dirty="0" err="1">
                <a:latin typeface="나눔고딕"/>
                <a:ea typeface="나눔고딕"/>
              </a:rPr>
              <a:t>나들가게</a:t>
            </a:r>
            <a:r>
              <a:rPr lang="en-US" altLang="ko-KR" dirty="0">
                <a:latin typeface="나눔고딕"/>
                <a:ea typeface="나눔고딕"/>
              </a:rPr>
              <a:t>,</a:t>
            </a:r>
          </a:p>
          <a:p>
            <a:r>
              <a:rPr lang="ko-KR" altLang="en-US" dirty="0">
                <a:latin typeface="나눔고딕"/>
                <a:ea typeface="나눔고딕"/>
              </a:rPr>
              <a:t>관광호텔</a:t>
            </a:r>
            <a:r>
              <a:rPr lang="en-US" altLang="ko-KR" dirty="0">
                <a:latin typeface="나눔고딕"/>
                <a:ea typeface="나눔고딕"/>
              </a:rPr>
              <a:t> , </a:t>
            </a:r>
            <a:r>
              <a:rPr lang="ko-KR" altLang="en-US" dirty="0">
                <a:latin typeface="나눔고딕"/>
                <a:ea typeface="나눔고딕"/>
              </a:rPr>
              <a:t>즉석판매가공업</a:t>
            </a:r>
            <a:r>
              <a:rPr lang="en-US" altLang="ko-KR" dirty="0">
                <a:latin typeface="나눔고딕"/>
                <a:ea typeface="나눔고딕"/>
              </a:rPr>
              <a:t>,  </a:t>
            </a:r>
          </a:p>
        </p:txBody>
      </p:sp>
      <p:cxnSp>
        <p:nvCxnSpPr>
          <p:cNvPr id="113" name="꺾인 연결선 28">
            <a:extLst>
              <a:ext uri="{FF2B5EF4-FFF2-40B4-BE49-F238E27FC236}">
                <a16:creationId xmlns:a16="http://schemas.microsoft.com/office/drawing/2014/main" id="{560867E4-5AEA-BD2A-6EE8-724C1DB45BA4}"/>
              </a:ext>
            </a:extLst>
          </p:cNvPr>
          <p:cNvCxnSpPr>
            <a:cxnSpLocks/>
            <a:stCxn id="98" idx="2"/>
            <a:endCxn id="118" idx="0"/>
          </p:cNvCxnSpPr>
          <p:nvPr/>
        </p:nvCxnSpPr>
        <p:spPr>
          <a:xfrm rot="16200000" flipH="1">
            <a:off x="8855014" y="2371988"/>
            <a:ext cx="724007" cy="2705108"/>
          </a:xfrm>
          <a:prstGeom prst="bentConnector3">
            <a:avLst>
              <a:gd name="adj1" fmla="val 50000"/>
            </a:avLst>
          </a:prstGeom>
          <a:noFill/>
          <a:ln w="12700" cap="flat" cmpd="sng" algn="ctr">
            <a:solidFill>
              <a:srgbClr val="000000">
                <a:alpha val="100000"/>
              </a:srgbClr>
            </a:solidFill>
            <a:prstDash val="solid"/>
          </a:ln>
        </p:spPr>
      </p:cxn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6878F900-AD64-CCAD-5FCA-0F30F880FED3}"/>
              </a:ext>
            </a:extLst>
          </p:cNvPr>
          <p:cNvSpPr/>
          <p:nvPr/>
        </p:nvSpPr>
        <p:spPr>
          <a:xfrm>
            <a:off x="9567272" y="4086546"/>
            <a:ext cx="2004597" cy="448274"/>
          </a:xfrm>
          <a:prstGeom prst="rect">
            <a:avLst/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0" i="0" u="none" strike="noStrike" kern="1200" cap="none" spc="0" normalizeH="0" baseline="0" dirty="0" err="1">
                <a:solidFill>
                  <a:srgbClr val="000000"/>
                </a:solidFill>
                <a:latin typeface="나눔고딕"/>
                <a:ea typeface="나눔고딕"/>
                <a:cs typeface="+mn-cs"/>
              </a:rPr>
              <a:t>착한가격업소</a:t>
            </a:r>
            <a:r>
              <a:rPr kumimoji="0" lang="ko-KR" altLang="en-US" sz="1800" b="0" i="0" u="none" strike="noStrike" kern="1200" cap="none" spc="0" normalizeH="0" baseline="0" dirty="0">
                <a:solidFill>
                  <a:srgbClr val="000000"/>
                </a:solidFill>
                <a:latin typeface="나눔고딕"/>
                <a:ea typeface="나눔고딕"/>
                <a:cs typeface="+mn-cs"/>
              </a:rPr>
              <a:t> 여부</a:t>
            </a: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3A63E924-DC09-AF66-FB5C-50E2F90C642F}"/>
              </a:ext>
            </a:extLst>
          </p:cNvPr>
          <p:cNvSpPr/>
          <p:nvPr/>
        </p:nvSpPr>
        <p:spPr>
          <a:xfrm>
            <a:off x="3276589" y="3783936"/>
            <a:ext cx="3140644" cy="948475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solidFill>
                <a:schemeClr val="dk1"/>
              </a:solidFill>
              <a:latin typeface="나눔고딕"/>
              <a:ea typeface="나눔고딕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A36B7D14-6EF9-3AF9-99C1-3453E8961C88}"/>
              </a:ext>
            </a:extLst>
          </p:cNvPr>
          <p:cNvSpPr/>
          <p:nvPr/>
        </p:nvSpPr>
        <p:spPr>
          <a:xfrm>
            <a:off x="6380920" y="3791599"/>
            <a:ext cx="3140644" cy="948475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solidFill>
                <a:schemeClr val="dk1"/>
              </a:solidFill>
              <a:latin typeface="나눔고딕"/>
              <a:ea typeface="나눔고딕"/>
            </a:endParaRPr>
          </a:p>
        </p:txBody>
      </p:sp>
      <p:cxnSp>
        <p:nvCxnSpPr>
          <p:cNvPr id="122" name="꺾인 연결선 26">
            <a:extLst>
              <a:ext uri="{FF2B5EF4-FFF2-40B4-BE49-F238E27FC236}">
                <a16:creationId xmlns:a16="http://schemas.microsoft.com/office/drawing/2014/main" id="{D9592EFB-82A8-CC99-CEA2-FB324B52F9FE}"/>
              </a:ext>
            </a:extLst>
          </p:cNvPr>
          <p:cNvCxnSpPr>
            <a:cxnSpLocks/>
            <a:endCxn id="124" idx="0"/>
          </p:cNvCxnSpPr>
          <p:nvPr/>
        </p:nvCxnSpPr>
        <p:spPr>
          <a:xfrm>
            <a:off x="7451907" y="2690906"/>
            <a:ext cx="4066496" cy="204755"/>
          </a:xfrm>
          <a:prstGeom prst="bentConnector2">
            <a:avLst/>
          </a:prstGeom>
          <a:noFill/>
          <a:ln w="12700" cap="flat" cmpd="sng" algn="ctr">
            <a:solidFill>
              <a:srgbClr val="000000">
                <a:alpha val="100000"/>
              </a:srgbClr>
            </a:solidFill>
            <a:prstDash val="solid"/>
          </a:ln>
        </p:spPr>
      </p:cxn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03D80215-BA85-A727-4C11-CD1EB870FEA3}"/>
              </a:ext>
            </a:extLst>
          </p:cNvPr>
          <p:cNvSpPr/>
          <p:nvPr/>
        </p:nvSpPr>
        <p:spPr>
          <a:xfrm>
            <a:off x="10979626" y="2895661"/>
            <a:ext cx="1077553" cy="498812"/>
          </a:xfrm>
          <a:prstGeom prst="rect">
            <a:avLst/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 dirty="0">
                <a:solidFill>
                  <a:srgbClr val="000000"/>
                </a:solidFill>
                <a:latin typeface="나눔고딕"/>
                <a:ea typeface="나눔고딕"/>
                <a:cs typeface="+mn-cs"/>
              </a:rPr>
              <a:t>…</a:t>
            </a:r>
            <a:endParaRPr kumimoji="0" lang="ko-KR" altLang="en-US" sz="1800" b="0" i="0" u="none" strike="noStrike" kern="1200" cap="none" spc="0" normalizeH="0" baseline="0" dirty="0">
              <a:solidFill>
                <a:srgbClr val="000000"/>
              </a:solidFill>
              <a:latin typeface="나눔고딕"/>
              <a:ea typeface="나눔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2429504"/>
      </p:ext>
    </p:extLst>
  </p:cSld>
  <p:clrMapOvr>
    <a:masterClrMapping/>
  </p:clrMapOvr>
</p:sld>
</file>

<file path=ppt/slides/slide6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XML</a:t>
            </a:r>
            <a:r>
              <a:rPr lang="ko-KR" altLang="en-US"/>
              <a:t> 트리 </a:t>
            </a:r>
            <a:r>
              <a:rPr lang="en-US" altLang="ko-KR"/>
              <a:t>(</a:t>
            </a:r>
            <a:r>
              <a:rPr lang="ko-KR" altLang="en-US"/>
              <a:t>前</a:t>
            </a:r>
            <a:r>
              <a:rPr lang="en-US" altLang="ko-KR"/>
              <a:t>)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업종별 </a:t>
            </a:r>
            <a:r>
              <a:rPr lang="en-US" altLang="ko-KR" dirty="0"/>
              <a:t>XML</a:t>
            </a:r>
            <a:r>
              <a:rPr lang="ko-KR" altLang="en-US" dirty="0"/>
              <a:t> 트리</a:t>
            </a:r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XML(군산사랑상품권 가맹점)</a:t>
            </a:r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en-US" altLang="en-US"/>
              <a:pPr lvl="0">
                <a:defRPr/>
              </a:pPr>
              <a:t>19</a:t>
            </a:fld>
            <a:endParaRPr lang="en-US" altLang="en-US"/>
          </a:p>
        </p:txBody>
      </p:sp>
      <p:sp>
        <p:nvSpPr>
          <p:cNvPr id="19" name="직사각형 18"/>
          <p:cNvSpPr/>
          <p:nvPr/>
        </p:nvSpPr>
        <p:spPr>
          <a:xfrm>
            <a:off x="4287862" y="1787666"/>
            <a:ext cx="1808136" cy="726483"/>
          </a:xfrm>
          <a:prstGeom prst="rect">
            <a:avLst/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0" i="0" u="none" strike="noStrike" kern="1200" cap="none" spc="0" normalizeH="0" baseline="0" dirty="0">
                <a:solidFill>
                  <a:srgbClr val="000000"/>
                </a:solidFill>
                <a:latin typeface="나눔고딕"/>
                <a:ea typeface="나눔고딕"/>
                <a:cs typeface="+mn-cs"/>
              </a:rPr>
              <a:t>전라북도 군산시</a:t>
            </a: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0" i="0" u="none" strike="noStrike" kern="1200" cap="none" spc="0" normalizeH="0" baseline="0" dirty="0">
                <a:solidFill>
                  <a:srgbClr val="000000"/>
                </a:solidFill>
                <a:latin typeface="나눔고딕"/>
                <a:ea typeface="나눔고딕"/>
                <a:cs typeface="+mn-cs"/>
              </a:rPr>
              <a:t>의료시설 현황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1783514" y="3001264"/>
            <a:ext cx="1041514" cy="420225"/>
          </a:xfrm>
          <a:prstGeom prst="rect">
            <a:avLst/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dirty="0">
                <a:solidFill>
                  <a:srgbClr val="000000"/>
                </a:solidFill>
                <a:latin typeface="나눔고딕"/>
                <a:ea typeface="나눔고딕"/>
              </a:rPr>
              <a:t>병</a:t>
            </a:r>
            <a:r>
              <a:rPr kumimoji="0" lang="ko-KR" altLang="en-US" sz="1800" b="0" i="0" u="none" strike="noStrike" kern="1200" cap="none" spc="0" normalizeH="0" baseline="0" dirty="0">
                <a:solidFill>
                  <a:srgbClr val="000000"/>
                </a:solidFill>
                <a:latin typeface="나눔고딕"/>
                <a:ea typeface="나눔고딕"/>
                <a:cs typeface="+mn-cs"/>
              </a:rPr>
              <a:t>원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1457001" y="4026848"/>
            <a:ext cx="776135" cy="358679"/>
          </a:xfrm>
          <a:prstGeom prst="rect">
            <a:avLst/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0" i="0" u="none" strike="noStrike" kern="1200" cap="none" spc="0" normalizeH="0" baseline="0" dirty="0">
                <a:solidFill>
                  <a:srgbClr val="000000"/>
                </a:solidFill>
                <a:latin typeface="나눔고딕"/>
                <a:ea typeface="나눔고딕"/>
                <a:cs typeface="+mn-cs"/>
              </a:rPr>
              <a:t>이름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521538" y="4016456"/>
            <a:ext cx="776135" cy="358679"/>
          </a:xfrm>
          <a:prstGeom prst="rect">
            <a:avLst/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0" i="0" u="none" strike="noStrike" kern="1200" cap="none" spc="0" normalizeH="0" baseline="0">
                <a:solidFill>
                  <a:srgbClr val="000000"/>
                </a:solidFill>
                <a:latin typeface="나눔고딕"/>
                <a:ea typeface="나눔고딕"/>
                <a:cs typeface="+mn-cs"/>
              </a:rPr>
              <a:t>번호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3271625" y="4023117"/>
            <a:ext cx="1073016" cy="354870"/>
          </a:xfrm>
          <a:prstGeom prst="rect">
            <a:avLst/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0" i="0" u="none" strike="noStrike" kern="1200" cap="none" spc="0" normalizeH="0" baseline="0" dirty="0">
                <a:solidFill>
                  <a:srgbClr val="000000"/>
                </a:solidFill>
                <a:latin typeface="나눔고딕"/>
                <a:ea typeface="나눔고딕"/>
                <a:cs typeface="+mn-cs"/>
              </a:rPr>
              <a:t>전화번호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2336162" y="4024720"/>
            <a:ext cx="776135" cy="354870"/>
          </a:xfrm>
          <a:prstGeom prst="rect">
            <a:avLst/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0" i="0" u="none" strike="noStrike" kern="1200" cap="none" spc="0" normalizeH="0" baseline="0" dirty="0">
                <a:solidFill>
                  <a:srgbClr val="000000"/>
                </a:solidFill>
                <a:latin typeface="나눔고딕"/>
                <a:ea typeface="나눔고딕"/>
                <a:cs typeface="+mn-cs"/>
              </a:rPr>
              <a:t>주소</a:t>
            </a:r>
          </a:p>
        </p:txBody>
      </p:sp>
      <p:cxnSp>
        <p:nvCxnSpPr>
          <p:cNvPr id="26" name="꺾인 연결선 25"/>
          <p:cNvCxnSpPr>
            <a:cxnSpLocks/>
            <a:stCxn id="20" idx="2"/>
            <a:endCxn id="22" idx="0"/>
          </p:cNvCxnSpPr>
          <p:nvPr/>
        </p:nvCxnSpPr>
        <p:spPr>
          <a:xfrm rot="5400000">
            <a:off x="1309456" y="3021640"/>
            <a:ext cx="594967" cy="1394665"/>
          </a:xfrm>
          <a:prstGeom prst="bentConnector3">
            <a:avLst>
              <a:gd name="adj1" fmla="val 50000"/>
            </a:avLst>
          </a:prstGeom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꺾인 연결선 26"/>
          <p:cNvCxnSpPr>
            <a:cxnSpLocks/>
            <a:stCxn id="20" idx="2"/>
            <a:endCxn id="21" idx="0"/>
          </p:cNvCxnSpPr>
          <p:nvPr/>
        </p:nvCxnSpPr>
        <p:spPr>
          <a:xfrm rot="5400000">
            <a:off x="1771991" y="3494567"/>
            <a:ext cx="605359" cy="459202"/>
          </a:xfrm>
          <a:prstGeom prst="bentConnector3">
            <a:avLst>
              <a:gd name="adj1" fmla="val 50000"/>
            </a:avLst>
          </a:prstGeom>
          <a:noFill/>
          <a:ln w="12700" cap="flat" cmpd="sng" algn="ctr">
            <a:solidFill>
              <a:srgbClr val="000000">
                <a:alpha val="100000"/>
              </a:srgbClr>
            </a:solidFill>
            <a:prstDash val="solid"/>
          </a:ln>
        </p:spPr>
      </p:cxnSp>
      <p:cxnSp>
        <p:nvCxnSpPr>
          <p:cNvPr id="28" name="꺾인 연결선 27"/>
          <p:cNvCxnSpPr>
            <a:cxnSpLocks/>
            <a:stCxn id="20" idx="2"/>
            <a:endCxn id="24" idx="0"/>
          </p:cNvCxnSpPr>
          <p:nvPr/>
        </p:nvCxnSpPr>
        <p:spPr>
          <a:xfrm rot="16200000" flipH="1">
            <a:off x="2212635" y="3513124"/>
            <a:ext cx="603231" cy="419959"/>
          </a:xfrm>
          <a:prstGeom prst="bentConnector3">
            <a:avLst>
              <a:gd name="adj1" fmla="val 50000"/>
            </a:avLst>
          </a:prstGeom>
          <a:noFill/>
          <a:ln w="12700" cap="flat" cmpd="sng" algn="ctr">
            <a:solidFill>
              <a:srgbClr val="000000">
                <a:alpha val="100000"/>
              </a:srgbClr>
            </a:solidFill>
            <a:prstDash val="solid"/>
          </a:ln>
        </p:spPr>
      </p:cxnSp>
      <p:cxnSp>
        <p:nvCxnSpPr>
          <p:cNvPr id="29" name="꺾인 연결선 28"/>
          <p:cNvCxnSpPr>
            <a:cxnSpLocks/>
            <a:stCxn id="20" idx="2"/>
            <a:endCxn id="23" idx="0"/>
          </p:cNvCxnSpPr>
          <p:nvPr/>
        </p:nvCxnSpPr>
        <p:spPr>
          <a:xfrm rot="16200000" flipH="1">
            <a:off x="2755388" y="2970372"/>
            <a:ext cx="601628" cy="1503862"/>
          </a:xfrm>
          <a:prstGeom prst="bentConnector3">
            <a:avLst>
              <a:gd name="adj1" fmla="val 50000"/>
            </a:avLst>
          </a:prstGeom>
          <a:noFill/>
          <a:ln w="12700" cap="flat" cmpd="sng" algn="ctr">
            <a:solidFill>
              <a:srgbClr val="000000">
                <a:alpha val="100000"/>
              </a:srgbClr>
            </a:solidFill>
            <a:prstDash val="solid"/>
          </a:ln>
        </p:spPr>
      </p:cxnSp>
      <p:sp>
        <p:nvSpPr>
          <p:cNvPr id="30" name="직사각형 29"/>
          <p:cNvSpPr/>
          <p:nvPr/>
        </p:nvSpPr>
        <p:spPr>
          <a:xfrm>
            <a:off x="450271" y="3902339"/>
            <a:ext cx="4019461" cy="574795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dirty="0">
              <a:solidFill>
                <a:schemeClr val="dk1"/>
              </a:solidFill>
              <a:latin typeface="나눔고딕"/>
              <a:ea typeface="나눔고딕"/>
              <a:cs typeface="+mn-cs"/>
            </a:endParaRPr>
          </a:p>
        </p:txBody>
      </p:sp>
      <p:cxnSp>
        <p:nvCxnSpPr>
          <p:cNvPr id="31" name="꺾인 연결선 30"/>
          <p:cNvCxnSpPr>
            <a:cxnSpLocks/>
            <a:stCxn id="30" idx="1"/>
            <a:endCxn id="32" idx="1"/>
          </p:cNvCxnSpPr>
          <p:nvPr/>
        </p:nvCxnSpPr>
        <p:spPr>
          <a:xfrm rot="10800000" flipH="1" flipV="1">
            <a:off x="450270" y="4189737"/>
            <a:ext cx="3126011" cy="1309184"/>
          </a:xfrm>
          <a:prstGeom prst="bentConnector3">
            <a:avLst>
              <a:gd name="adj1" fmla="val -7313"/>
            </a:avLst>
          </a:prstGeom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가로 글상자 31"/>
          <p:cNvSpPr txBox="1"/>
          <p:nvPr/>
        </p:nvSpPr>
        <p:spPr>
          <a:xfrm>
            <a:off x="3576282" y="5315634"/>
            <a:ext cx="4167655" cy="3665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dirty="0">
                <a:latin typeface="나눔고딕"/>
                <a:ea typeface="나눔고딕"/>
                <a:cs typeface="+mn-cs"/>
              </a:rPr>
              <a:t>이는 상가정보 </a:t>
            </a:r>
            <a:r>
              <a:rPr lang="en-US" altLang="ko-KR" dirty="0">
                <a:latin typeface="나눔고딕"/>
                <a:ea typeface="나눔고딕"/>
                <a:cs typeface="+mn-cs"/>
              </a:rPr>
              <a:t>XML</a:t>
            </a:r>
            <a:r>
              <a:rPr lang="ko-KR" altLang="en-US" dirty="0">
                <a:latin typeface="나눔고딕"/>
                <a:ea typeface="나눔고딕"/>
                <a:cs typeface="+mn-cs"/>
              </a:rPr>
              <a:t>과도 공통부분임</a:t>
            </a:r>
          </a:p>
        </p:txBody>
      </p:sp>
      <p:sp>
        <p:nvSpPr>
          <p:cNvPr id="33" name="직사각형 32"/>
          <p:cNvSpPr/>
          <p:nvPr/>
        </p:nvSpPr>
        <p:spPr>
          <a:xfrm>
            <a:off x="4575828" y="4056912"/>
            <a:ext cx="882598" cy="328616"/>
          </a:xfrm>
          <a:prstGeom prst="rect">
            <a:avLst/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0" i="0" u="none" strike="noStrike" kern="1200" cap="none" spc="0" normalizeH="0" baseline="0" dirty="0" err="1">
                <a:solidFill>
                  <a:srgbClr val="000000"/>
                </a:solidFill>
                <a:latin typeface="나눔고딕"/>
                <a:ea typeface="나눔고딕"/>
                <a:cs typeface="+mn-cs"/>
              </a:rPr>
              <a:t>병상수</a:t>
            </a:r>
            <a:endParaRPr kumimoji="0" lang="ko-KR" altLang="en-US" sz="1800" b="0" i="0" u="none" strike="noStrike" kern="1200" cap="none" spc="0" normalizeH="0" baseline="0" dirty="0">
              <a:solidFill>
                <a:srgbClr val="000000"/>
              </a:solidFill>
              <a:latin typeface="나눔고딕"/>
              <a:ea typeface="나눔고딕"/>
              <a:cs typeface="+mn-cs"/>
            </a:endParaRPr>
          </a:p>
        </p:txBody>
      </p:sp>
      <p:cxnSp>
        <p:nvCxnSpPr>
          <p:cNvPr id="34" name="꺾인 연결선 33"/>
          <p:cNvCxnSpPr>
            <a:cxnSpLocks/>
            <a:stCxn id="20" idx="2"/>
            <a:endCxn id="33" idx="0"/>
          </p:cNvCxnSpPr>
          <p:nvPr/>
        </p:nvCxnSpPr>
        <p:spPr>
          <a:xfrm rot="16200000" flipH="1">
            <a:off x="3342988" y="2382772"/>
            <a:ext cx="635423" cy="2712856"/>
          </a:xfrm>
          <a:prstGeom prst="bentConnector3">
            <a:avLst>
              <a:gd name="adj1" fmla="val 50000"/>
            </a:avLst>
          </a:prstGeom>
          <a:noFill/>
          <a:ln w="12700" cap="flat" cmpd="sng" algn="ctr">
            <a:solidFill>
              <a:srgbClr val="000000">
                <a:alpha val="100000"/>
              </a:srgbClr>
            </a:solidFill>
            <a:prstDash val="solid"/>
          </a:ln>
        </p:spPr>
      </p:cxnSp>
      <p:cxnSp>
        <p:nvCxnSpPr>
          <p:cNvPr id="35" name="꺾인 연결선 34"/>
          <p:cNvCxnSpPr>
            <a:cxnSpLocks/>
            <a:stCxn id="19" idx="2"/>
            <a:endCxn id="20" idx="0"/>
          </p:cNvCxnSpPr>
          <p:nvPr/>
        </p:nvCxnSpPr>
        <p:spPr>
          <a:xfrm rot="5400000">
            <a:off x="3504544" y="1313877"/>
            <a:ext cx="487115" cy="2887659"/>
          </a:xfrm>
          <a:prstGeom prst="bentConnector3">
            <a:avLst>
              <a:gd name="adj1" fmla="val 50000"/>
            </a:avLst>
          </a:prstGeom>
          <a:noFill/>
          <a:ln w="12700" cap="flat" cmpd="sng" algn="ctr">
            <a:solidFill>
              <a:srgbClr val="000000">
                <a:alpha val="100000"/>
              </a:srgbClr>
            </a:solidFill>
            <a:prstDash val="solid"/>
          </a:ln>
        </p:spPr>
      </p:cxnSp>
      <p:sp>
        <p:nvSpPr>
          <p:cNvPr id="36" name="직사각형 35"/>
          <p:cNvSpPr/>
          <p:nvPr/>
        </p:nvSpPr>
        <p:spPr>
          <a:xfrm>
            <a:off x="5617754" y="4056912"/>
            <a:ext cx="882598" cy="318223"/>
          </a:xfrm>
          <a:prstGeom prst="rect">
            <a:avLst/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0" i="0" u="none" strike="noStrike" kern="1200" cap="none" spc="0" normalizeH="0" baseline="0" dirty="0" err="1">
                <a:solidFill>
                  <a:srgbClr val="000000"/>
                </a:solidFill>
                <a:latin typeface="나눔고딕"/>
                <a:ea typeface="나눔고딕"/>
                <a:cs typeface="+mn-cs"/>
              </a:rPr>
              <a:t>병동수</a:t>
            </a:r>
            <a:endParaRPr kumimoji="0" lang="ko-KR" altLang="en-US" sz="1800" b="0" i="0" u="none" strike="noStrike" kern="1200" cap="none" spc="0" normalizeH="0" baseline="0" dirty="0">
              <a:solidFill>
                <a:srgbClr val="000000"/>
              </a:solidFill>
              <a:latin typeface="나눔고딕"/>
              <a:ea typeface="나눔고딕"/>
              <a:cs typeface="+mn-cs"/>
            </a:endParaRPr>
          </a:p>
        </p:txBody>
      </p:sp>
      <p:cxnSp>
        <p:nvCxnSpPr>
          <p:cNvPr id="93" name="꺾인 연결선 34">
            <a:extLst>
              <a:ext uri="{FF2B5EF4-FFF2-40B4-BE49-F238E27FC236}">
                <a16:creationId xmlns:a16="http://schemas.microsoft.com/office/drawing/2014/main" id="{78B3AF68-51E4-B41D-1F1D-BAE5738DB17C}"/>
              </a:ext>
            </a:extLst>
          </p:cNvPr>
          <p:cNvCxnSpPr>
            <a:cxnSpLocks/>
          </p:cNvCxnSpPr>
          <p:nvPr/>
        </p:nvCxnSpPr>
        <p:spPr>
          <a:xfrm rot="16200000" flipH="1">
            <a:off x="4016351" y="2014209"/>
            <a:ext cx="635423" cy="3754782"/>
          </a:xfrm>
          <a:prstGeom prst="bentConnector3">
            <a:avLst>
              <a:gd name="adj1" fmla="val 50000"/>
            </a:avLst>
          </a:prstGeom>
          <a:noFill/>
          <a:ln w="12700" cap="flat" cmpd="sng" algn="ctr">
            <a:solidFill>
              <a:srgbClr val="000000">
                <a:alpha val="100000"/>
              </a:srgbClr>
            </a:solidFill>
            <a:prstDash val="solid"/>
          </a:ln>
        </p:spPr>
      </p:cxn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A50574E5-CFAC-0765-D46C-4F263B268786}"/>
              </a:ext>
            </a:extLst>
          </p:cNvPr>
          <p:cNvSpPr/>
          <p:nvPr/>
        </p:nvSpPr>
        <p:spPr>
          <a:xfrm>
            <a:off x="7934379" y="2983833"/>
            <a:ext cx="1041514" cy="420225"/>
          </a:xfrm>
          <a:prstGeom prst="rect">
            <a:avLst/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0" i="0" u="none" strike="noStrike" kern="1200" cap="none" spc="0" normalizeH="0" baseline="0" dirty="0">
                <a:solidFill>
                  <a:srgbClr val="000000"/>
                </a:solidFill>
                <a:latin typeface="나눔고딕"/>
                <a:ea typeface="나눔고딕"/>
                <a:cs typeface="+mn-cs"/>
              </a:rPr>
              <a:t>한의원</a:t>
            </a: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7426C0F0-3D1F-FCBF-AF2F-B8FA008A1400}"/>
              </a:ext>
            </a:extLst>
          </p:cNvPr>
          <p:cNvSpPr/>
          <p:nvPr/>
        </p:nvSpPr>
        <p:spPr>
          <a:xfrm>
            <a:off x="7607866" y="4009417"/>
            <a:ext cx="776135" cy="358679"/>
          </a:xfrm>
          <a:prstGeom prst="rect">
            <a:avLst/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0" i="0" u="none" strike="noStrike" kern="1200" cap="none" spc="0" normalizeH="0" baseline="0" dirty="0">
                <a:solidFill>
                  <a:srgbClr val="000000"/>
                </a:solidFill>
                <a:latin typeface="나눔고딕"/>
                <a:ea typeface="나눔고딕"/>
                <a:cs typeface="+mn-cs"/>
              </a:rPr>
              <a:t>이름</a:t>
            </a: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4D114EE9-0031-9002-0E70-5D2DD088669E}"/>
              </a:ext>
            </a:extLst>
          </p:cNvPr>
          <p:cNvSpPr/>
          <p:nvPr/>
        </p:nvSpPr>
        <p:spPr>
          <a:xfrm>
            <a:off x="6672403" y="3999025"/>
            <a:ext cx="776135" cy="358679"/>
          </a:xfrm>
          <a:prstGeom prst="rect">
            <a:avLst/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0" i="0" u="none" strike="noStrike" kern="1200" cap="none" spc="0" normalizeH="0" baseline="0">
                <a:solidFill>
                  <a:srgbClr val="000000"/>
                </a:solidFill>
                <a:latin typeface="나눔고딕"/>
                <a:ea typeface="나눔고딕"/>
                <a:cs typeface="+mn-cs"/>
              </a:rPr>
              <a:t>번호</a:t>
            </a: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577C93C1-DB44-6B5E-6B14-34CEA7B0BFCD}"/>
              </a:ext>
            </a:extLst>
          </p:cNvPr>
          <p:cNvSpPr/>
          <p:nvPr/>
        </p:nvSpPr>
        <p:spPr>
          <a:xfrm>
            <a:off x="9422490" y="4005686"/>
            <a:ext cx="1073016" cy="354870"/>
          </a:xfrm>
          <a:prstGeom prst="rect">
            <a:avLst/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0" i="0" u="none" strike="noStrike" kern="1200" cap="none" spc="0" normalizeH="0" baseline="0" dirty="0">
                <a:solidFill>
                  <a:srgbClr val="000000"/>
                </a:solidFill>
                <a:latin typeface="나눔고딕"/>
                <a:ea typeface="나눔고딕"/>
                <a:cs typeface="+mn-cs"/>
              </a:rPr>
              <a:t>전화번호</a:t>
            </a: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A8EB1576-27FA-D8EA-D35A-ACACE0267923}"/>
              </a:ext>
            </a:extLst>
          </p:cNvPr>
          <p:cNvSpPr/>
          <p:nvPr/>
        </p:nvSpPr>
        <p:spPr>
          <a:xfrm>
            <a:off x="8487027" y="4007289"/>
            <a:ext cx="776135" cy="354870"/>
          </a:xfrm>
          <a:prstGeom prst="rect">
            <a:avLst/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0" i="0" u="none" strike="noStrike" kern="1200" cap="none" spc="0" normalizeH="0" baseline="0" dirty="0">
                <a:solidFill>
                  <a:srgbClr val="000000"/>
                </a:solidFill>
                <a:latin typeface="나눔고딕"/>
                <a:ea typeface="나눔고딕"/>
                <a:cs typeface="+mn-cs"/>
              </a:rPr>
              <a:t>주소</a:t>
            </a:r>
          </a:p>
        </p:txBody>
      </p:sp>
      <p:cxnSp>
        <p:nvCxnSpPr>
          <p:cNvPr id="103" name="꺾인 연결선 25">
            <a:extLst>
              <a:ext uri="{FF2B5EF4-FFF2-40B4-BE49-F238E27FC236}">
                <a16:creationId xmlns:a16="http://schemas.microsoft.com/office/drawing/2014/main" id="{D715E0FF-0ECE-1935-A225-8E389A035538}"/>
              </a:ext>
            </a:extLst>
          </p:cNvPr>
          <p:cNvCxnSpPr>
            <a:cxnSpLocks/>
            <a:stCxn id="98" idx="2"/>
            <a:endCxn id="100" idx="0"/>
          </p:cNvCxnSpPr>
          <p:nvPr/>
        </p:nvCxnSpPr>
        <p:spPr>
          <a:xfrm rot="5400000">
            <a:off x="7460321" y="3004209"/>
            <a:ext cx="594967" cy="1394665"/>
          </a:xfrm>
          <a:prstGeom prst="bentConnector3">
            <a:avLst>
              <a:gd name="adj1" fmla="val 50000"/>
            </a:avLst>
          </a:prstGeom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꺾인 연결선 26">
            <a:extLst>
              <a:ext uri="{FF2B5EF4-FFF2-40B4-BE49-F238E27FC236}">
                <a16:creationId xmlns:a16="http://schemas.microsoft.com/office/drawing/2014/main" id="{A0F1042B-41A6-2BF6-B26F-816FDD46CAC6}"/>
              </a:ext>
            </a:extLst>
          </p:cNvPr>
          <p:cNvCxnSpPr>
            <a:cxnSpLocks/>
            <a:stCxn id="98" idx="2"/>
            <a:endCxn id="99" idx="0"/>
          </p:cNvCxnSpPr>
          <p:nvPr/>
        </p:nvCxnSpPr>
        <p:spPr>
          <a:xfrm rot="5400000">
            <a:off x="7922856" y="3477136"/>
            <a:ext cx="605359" cy="459202"/>
          </a:xfrm>
          <a:prstGeom prst="bentConnector3">
            <a:avLst>
              <a:gd name="adj1" fmla="val 50000"/>
            </a:avLst>
          </a:prstGeom>
          <a:noFill/>
          <a:ln w="12700" cap="flat" cmpd="sng" algn="ctr">
            <a:solidFill>
              <a:srgbClr val="000000">
                <a:alpha val="100000"/>
              </a:srgbClr>
            </a:solidFill>
            <a:prstDash val="solid"/>
          </a:ln>
        </p:spPr>
      </p:cxnSp>
      <p:cxnSp>
        <p:nvCxnSpPr>
          <p:cNvPr id="105" name="꺾인 연결선 27">
            <a:extLst>
              <a:ext uri="{FF2B5EF4-FFF2-40B4-BE49-F238E27FC236}">
                <a16:creationId xmlns:a16="http://schemas.microsoft.com/office/drawing/2014/main" id="{A17BF35B-6F20-EE71-12FD-E9F35CA9DC28}"/>
              </a:ext>
            </a:extLst>
          </p:cNvPr>
          <p:cNvCxnSpPr>
            <a:cxnSpLocks/>
            <a:stCxn id="98" idx="2"/>
            <a:endCxn id="102" idx="0"/>
          </p:cNvCxnSpPr>
          <p:nvPr/>
        </p:nvCxnSpPr>
        <p:spPr>
          <a:xfrm rot="16200000" flipH="1">
            <a:off x="8363500" y="3495693"/>
            <a:ext cx="603231" cy="419959"/>
          </a:xfrm>
          <a:prstGeom prst="bentConnector3">
            <a:avLst>
              <a:gd name="adj1" fmla="val 50000"/>
            </a:avLst>
          </a:prstGeom>
          <a:noFill/>
          <a:ln w="12700" cap="flat" cmpd="sng" algn="ctr">
            <a:solidFill>
              <a:srgbClr val="000000">
                <a:alpha val="100000"/>
              </a:srgbClr>
            </a:solidFill>
            <a:prstDash val="solid"/>
          </a:ln>
        </p:spPr>
      </p:cxnSp>
      <p:cxnSp>
        <p:nvCxnSpPr>
          <p:cNvPr id="106" name="꺾인 연결선 28">
            <a:extLst>
              <a:ext uri="{FF2B5EF4-FFF2-40B4-BE49-F238E27FC236}">
                <a16:creationId xmlns:a16="http://schemas.microsoft.com/office/drawing/2014/main" id="{72619EA1-C183-F00C-9FF8-F8EE3A2A9633}"/>
              </a:ext>
            </a:extLst>
          </p:cNvPr>
          <p:cNvCxnSpPr>
            <a:cxnSpLocks/>
            <a:stCxn id="98" idx="2"/>
            <a:endCxn id="101" idx="0"/>
          </p:cNvCxnSpPr>
          <p:nvPr/>
        </p:nvCxnSpPr>
        <p:spPr>
          <a:xfrm rot="16200000" flipH="1">
            <a:off x="8906253" y="2952941"/>
            <a:ext cx="601628" cy="1503862"/>
          </a:xfrm>
          <a:prstGeom prst="bentConnector3">
            <a:avLst>
              <a:gd name="adj1" fmla="val 50000"/>
            </a:avLst>
          </a:prstGeom>
          <a:noFill/>
          <a:ln w="12700" cap="flat" cmpd="sng" algn="ctr">
            <a:solidFill>
              <a:srgbClr val="000000">
                <a:alpha val="100000"/>
              </a:srgbClr>
            </a:solidFill>
            <a:prstDash val="solid"/>
          </a:ln>
        </p:spPr>
      </p:cxn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B3E3B528-F440-4555-69ED-4AF8ED9EE8D6}"/>
              </a:ext>
            </a:extLst>
          </p:cNvPr>
          <p:cNvSpPr/>
          <p:nvPr/>
        </p:nvSpPr>
        <p:spPr>
          <a:xfrm>
            <a:off x="6601136" y="3884908"/>
            <a:ext cx="4019461" cy="574795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dirty="0">
              <a:solidFill>
                <a:schemeClr val="dk1"/>
              </a:solidFill>
              <a:latin typeface="나눔고딕"/>
              <a:ea typeface="나눔고딕"/>
              <a:cs typeface="+mn-cs"/>
            </a:endParaRPr>
          </a:p>
        </p:txBody>
      </p:sp>
      <p:cxnSp>
        <p:nvCxnSpPr>
          <p:cNvPr id="112" name="꺾인 연결선 34">
            <a:extLst>
              <a:ext uri="{FF2B5EF4-FFF2-40B4-BE49-F238E27FC236}">
                <a16:creationId xmlns:a16="http://schemas.microsoft.com/office/drawing/2014/main" id="{E91F7395-B9C8-5C27-CFA2-4E72692E096D}"/>
              </a:ext>
            </a:extLst>
          </p:cNvPr>
          <p:cNvCxnSpPr>
            <a:cxnSpLocks/>
            <a:stCxn id="19" idx="2"/>
            <a:endCxn id="98" idx="0"/>
          </p:cNvCxnSpPr>
          <p:nvPr/>
        </p:nvCxnSpPr>
        <p:spPr>
          <a:xfrm rot="16200000" flipH="1">
            <a:off x="6588691" y="1117388"/>
            <a:ext cx="469684" cy="3263206"/>
          </a:xfrm>
          <a:prstGeom prst="bentConnector3">
            <a:avLst>
              <a:gd name="adj1" fmla="val 50000"/>
            </a:avLst>
          </a:prstGeom>
          <a:noFill/>
          <a:ln w="12700" cap="flat" cmpd="sng" algn="ctr">
            <a:solidFill>
              <a:srgbClr val="000000">
                <a:alpha val="100000"/>
              </a:srgbClr>
            </a:solidFill>
            <a:prstDash val="solid"/>
          </a:ln>
        </p:spPr>
      </p:cxnSp>
      <p:cxnSp>
        <p:nvCxnSpPr>
          <p:cNvPr id="115" name="꺾인 연결선 34">
            <a:extLst>
              <a:ext uri="{FF2B5EF4-FFF2-40B4-BE49-F238E27FC236}">
                <a16:creationId xmlns:a16="http://schemas.microsoft.com/office/drawing/2014/main" id="{311E0C70-EAEC-43DB-E2B7-55AB6E089D63}"/>
              </a:ext>
            </a:extLst>
          </p:cNvPr>
          <p:cNvCxnSpPr>
            <a:cxnSpLocks/>
            <a:stCxn id="19" idx="2"/>
            <a:endCxn id="116" idx="0"/>
          </p:cNvCxnSpPr>
          <p:nvPr/>
        </p:nvCxnSpPr>
        <p:spPr>
          <a:xfrm rot="16200000" flipH="1">
            <a:off x="7486451" y="219627"/>
            <a:ext cx="475113" cy="5064155"/>
          </a:xfrm>
          <a:prstGeom prst="bentConnector3">
            <a:avLst>
              <a:gd name="adj1" fmla="val 50000"/>
            </a:avLst>
          </a:prstGeom>
          <a:noFill/>
          <a:ln w="12700" cap="flat" cmpd="sng" algn="ctr">
            <a:solidFill>
              <a:srgbClr val="000000">
                <a:alpha val="100000"/>
              </a:srgbClr>
            </a:solidFill>
            <a:prstDash val="solid"/>
          </a:ln>
        </p:spPr>
      </p:cxn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1FC25B79-F66B-BBDD-C4B0-2A0C9D54D541}"/>
              </a:ext>
            </a:extLst>
          </p:cNvPr>
          <p:cNvSpPr/>
          <p:nvPr/>
        </p:nvSpPr>
        <p:spPr>
          <a:xfrm>
            <a:off x="9735328" y="2989262"/>
            <a:ext cx="1041514" cy="420225"/>
          </a:xfrm>
          <a:prstGeom prst="rect">
            <a:avLst/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dirty="0">
                <a:solidFill>
                  <a:srgbClr val="000000"/>
                </a:solidFill>
                <a:latin typeface="나눔고딕"/>
                <a:ea typeface="나눔고딕"/>
              </a:rPr>
              <a:t>…</a:t>
            </a:r>
            <a:endParaRPr kumimoji="0" lang="ko-KR" altLang="en-US" sz="1800" b="0" i="0" u="none" strike="noStrike" kern="1200" cap="none" spc="0" normalizeH="0" baseline="0" dirty="0">
              <a:solidFill>
                <a:srgbClr val="000000"/>
              </a:solidFill>
              <a:latin typeface="나눔고딕"/>
              <a:ea typeface="나눔고딕"/>
              <a:cs typeface="+mn-cs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1008D327-03E5-A108-4F92-FC7FABFC7130}"/>
              </a:ext>
            </a:extLst>
          </p:cNvPr>
          <p:cNvSpPr txBox="1"/>
          <p:nvPr/>
        </p:nvSpPr>
        <p:spPr>
          <a:xfrm>
            <a:off x="7765202" y="1724728"/>
            <a:ext cx="4472699" cy="6463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고딕"/>
                <a:ea typeface="나눔고딕"/>
              </a:rPr>
              <a:t>병원</a:t>
            </a:r>
            <a:r>
              <a:rPr lang="en-US" altLang="ko-KR" dirty="0">
                <a:latin typeface="나눔고딕"/>
                <a:ea typeface="나눔고딕"/>
              </a:rPr>
              <a:t>, </a:t>
            </a:r>
            <a:r>
              <a:rPr lang="ko-KR" altLang="en-US" dirty="0">
                <a:latin typeface="나눔고딕"/>
                <a:ea typeface="나눔고딕"/>
              </a:rPr>
              <a:t>약국</a:t>
            </a:r>
            <a:r>
              <a:rPr lang="en-US" altLang="ko-KR" dirty="0">
                <a:latin typeface="나눔고딕"/>
                <a:ea typeface="나눔고딕"/>
              </a:rPr>
              <a:t>, </a:t>
            </a:r>
            <a:r>
              <a:rPr lang="ko-KR" altLang="en-US" dirty="0">
                <a:latin typeface="나눔고딕"/>
                <a:ea typeface="나눔고딕"/>
              </a:rPr>
              <a:t>의원</a:t>
            </a:r>
            <a:r>
              <a:rPr lang="en-US" altLang="ko-KR" dirty="0">
                <a:latin typeface="나눔고딕"/>
                <a:ea typeface="나눔고딕"/>
              </a:rPr>
              <a:t>, </a:t>
            </a:r>
            <a:r>
              <a:rPr lang="ko-KR" altLang="en-US" dirty="0">
                <a:latin typeface="나눔고딕"/>
                <a:ea typeface="나눔고딕"/>
              </a:rPr>
              <a:t>정신건강의학과</a:t>
            </a:r>
            <a:r>
              <a:rPr lang="en-US" altLang="ko-KR" dirty="0">
                <a:latin typeface="나눔고딕"/>
                <a:ea typeface="나눔고딕"/>
              </a:rPr>
              <a:t>, </a:t>
            </a:r>
            <a:r>
              <a:rPr lang="ko-KR" altLang="en-US" dirty="0">
                <a:latin typeface="나눔고딕"/>
                <a:ea typeface="나눔고딕"/>
              </a:rPr>
              <a:t>치과의원</a:t>
            </a:r>
            <a:r>
              <a:rPr lang="en-US" altLang="ko-KR" dirty="0">
                <a:latin typeface="나눔고딕"/>
                <a:ea typeface="나눔고딕"/>
              </a:rPr>
              <a:t>,</a:t>
            </a:r>
          </a:p>
          <a:p>
            <a:r>
              <a:rPr lang="ko-KR" altLang="en-US" dirty="0">
                <a:latin typeface="나눔고딕"/>
                <a:ea typeface="나눔고딕"/>
              </a:rPr>
              <a:t>한의원</a:t>
            </a:r>
            <a:endParaRPr lang="en-US" altLang="ko-KR" dirty="0">
              <a:latin typeface="나눔고딕"/>
              <a:ea typeface="나눔고딕"/>
            </a:endParaRPr>
          </a:p>
        </p:txBody>
      </p:sp>
    </p:spTree>
    <p:extLst>
      <p:ext uri="{BB962C8B-B14F-4D97-AF65-F5344CB8AC3E}">
        <p14:creationId xmlns:p14="http://schemas.microsoft.com/office/powerpoint/2010/main" val="299776297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적용예정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통합 스키마 예상</a:t>
            </a:r>
            <a:r>
              <a:rPr lang="en-US" altLang="ko-KR"/>
              <a:t>(</a:t>
            </a:r>
            <a:r>
              <a:rPr lang="ko-KR" altLang="en-US"/>
              <a:t>군산상가 리스트</a:t>
            </a:r>
            <a:r>
              <a:rPr lang="en-US" altLang="ko-KR"/>
              <a:t>)</a:t>
            </a:r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XML(군산사랑상품권 가맹점)</a:t>
            </a:r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32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3778218" y="2481844"/>
            <a:ext cx="1808136" cy="726483"/>
          </a:xfrm>
          <a:prstGeom prst="rect">
            <a:avLst/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0" i="0" u="none" strike="noStrike" kern="1200" cap="none" spc="0" normalizeH="0" baseline="0">
                <a:solidFill>
                  <a:srgbClr val="000000"/>
                </a:solidFill>
                <a:latin typeface="나눔고딕"/>
                <a:ea typeface="나눔고딕"/>
                <a:cs typeface="맑은 고딕"/>
              </a:rPr>
              <a:t>전라북도 군산시</a:t>
            </a: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0" i="0" u="none" strike="noStrike" kern="1200" cap="none" spc="0" normalizeH="0" baseline="0">
                <a:solidFill>
                  <a:srgbClr val="000000"/>
                </a:solidFill>
                <a:latin typeface="나눔고딕"/>
                <a:ea typeface="나눔고딕"/>
                <a:cs typeface="맑은 고딕"/>
              </a:rPr>
              <a:t>상가정보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3778218" y="3584160"/>
            <a:ext cx="1808136" cy="726483"/>
          </a:xfrm>
          <a:prstGeom prst="rect">
            <a:avLst/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0" i="0" u="none" strike="noStrike" kern="1200" cap="none" spc="0" normalizeH="0" baseline="0" dirty="0">
                <a:solidFill>
                  <a:srgbClr val="000000"/>
                </a:solidFill>
                <a:latin typeface="나눔고딕"/>
                <a:ea typeface="나눔고딕"/>
                <a:cs typeface="맑은 고딕"/>
              </a:rPr>
              <a:t>상가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145802" y="4744825"/>
            <a:ext cx="1808136" cy="726483"/>
          </a:xfrm>
          <a:prstGeom prst="rect">
            <a:avLst/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0" i="0" u="none" strike="noStrike" kern="1200" cap="none" spc="0" normalizeH="0" baseline="0">
                <a:solidFill>
                  <a:srgbClr val="000000"/>
                </a:solidFill>
                <a:latin typeface="나눔고딕"/>
                <a:ea typeface="나눔고딕"/>
                <a:cs typeface="맑은 고딕"/>
              </a:rPr>
              <a:t>이름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5033167" y="4744825"/>
            <a:ext cx="1808136" cy="726483"/>
          </a:xfrm>
          <a:prstGeom prst="rect">
            <a:avLst/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0" i="0" u="none" strike="noStrike" kern="1200" cap="none" spc="0" normalizeH="0" baseline="0">
                <a:solidFill>
                  <a:srgbClr val="000000"/>
                </a:solidFill>
                <a:latin typeface="나눔고딕"/>
                <a:ea typeface="나눔고딕"/>
                <a:cs typeface="맑은 고딕"/>
              </a:rPr>
              <a:t>전화번호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2480662" y="4744825"/>
            <a:ext cx="1808136" cy="726483"/>
          </a:xfrm>
          <a:prstGeom prst="rect">
            <a:avLst/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0" i="0" u="none" strike="noStrike" kern="1200" cap="none" spc="0" normalizeH="0" baseline="0">
                <a:solidFill>
                  <a:srgbClr val="000000"/>
                </a:solidFill>
                <a:latin typeface="나눔고딕"/>
                <a:ea typeface="나눔고딕"/>
                <a:cs typeface="맑은 고딕"/>
              </a:rPr>
              <a:t>도로명주소</a:t>
            </a:r>
          </a:p>
        </p:txBody>
      </p:sp>
      <p:cxnSp>
        <p:nvCxnSpPr>
          <p:cNvPr id="12" name="선 11"/>
          <p:cNvCxnSpPr>
            <a:stCxn id="6" idx="2"/>
            <a:endCxn id="7" idx="0"/>
          </p:cNvCxnSpPr>
          <p:nvPr/>
        </p:nvCxnSpPr>
        <p:spPr>
          <a:xfrm rot="16200000" flipH="1">
            <a:off x="4494369" y="3396243"/>
            <a:ext cx="375833" cy="0"/>
          </a:xfrm>
          <a:prstGeom prst="line">
            <a:avLst/>
          </a:prstGeom>
          <a:noFill/>
          <a:ln w="12700" cap="flat" cmpd="sng" algn="ctr">
            <a:solidFill>
              <a:srgbClr val="000000">
                <a:alpha val="100000"/>
              </a:srgbClr>
            </a:solidFill>
            <a:prstDash val="solid"/>
          </a:ln>
        </p:spPr>
      </p:cxnSp>
      <p:cxnSp>
        <p:nvCxnSpPr>
          <p:cNvPr id="13" name="꺾인 연결선 12"/>
          <p:cNvCxnSpPr>
            <a:stCxn id="7" idx="2"/>
            <a:endCxn id="8" idx="0"/>
          </p:cNvCxnSpPr>
          <p:nvPr/>
        </p:nvCxnSpPr>
        <p:spPr>
          <a:xfrm rot="5400000">
            <a:off x="2648987" y="2711525"/>
            <a:ext cx="434181" cy="3632416"/>
          </a:xfrm>
          <a:prstGeom prst="bentConnector3">
            <a:avLst>
              <a:gd name="adj1" fmla="val 50000"/>
            </a:avLst>
          </a:prstGeom>
          <a:noFill/>
          <a:ln w="12700" cap="flat" cmpd="sng" algn="ctr">
            <a:solidFill>
              <a:srgbClr val="000000">
                <a:alpha val="100000"/>
              </a:srgbClr>
            </a:solidFill>
            <a:prstDash val="solid"/>
          </a:ln>
        </p:spPr>
      </p:cxnSp>
      <p:cxnSp>
        <p:nvCxnSpPr>
          <p:cNvPr id="14" name="꺾인 연결선 13"/>
          <p:cNvCxnSpPr>
            <a:stCxn id="7" idx="2"/>
            <a:endCxn id="11" idx="0"/>
          </p:cNvCxnSpPr>
          <p:nvPr/>
        </p:nvCxnSpPr>
        <p:spPr>
          <a:xfrm rot="5400000">
            <a:off x="3816418" y="3878956"/>
            <a:ext cx="434182" cy="1297555"/>
          </a:xfrm>
          <a:prstGeom prst="bentConnector3">
            <a:avLst>
              <a:gd name="adj1" fmla="val 50000"/>
            </a:avLst>
          </a:prstGeom>
          <a:noFill/>
          <a:ln w="12700" cap="flat" cmpd="sng" algn="ctr">
            <a:solidFill>
              <a:srgbClr val="000000">
                <a:alpha val="100000"/>
              </a:srgbClr>
            </a:solidFill>
            <a:prstDash val="solid"/>
          </a:ln>
        </p:spPr>
      </p:cxnSp>
      <p:cxnSp>
        <p:nvCxnSpPr>
          <p:cNvPr id="15" name="꺾인 연결선 14"/>
          <p:cNvCxnSpPr>
            <a:stCxn id="7" idx="2"/>
            <a:endCxn id="10" idx="0"/>
          </p:cNvCxnSpPr>
          <p:nvPr/>
        </p:nvCxnSpPr>
        <p:spPr>
          <a:xfrm rot="16200000" flipH="1">
            <a:off x="5092669" y="3900259"/>
            <a:ext cx="434182" cy="1254949"/>
          </a:xfrm>
          <a:prstGeom prst="bentConnector3">
            <a:avLst>
              <a:gd name="adj1" fmla="val 50000"/>
            </a:avLst>
          </a:prstGeom>
          <a:noFill/>
          <a:ln w="12700" cap="flat" cmpd="sng" algn="ctr">
            <a:solidFill>
              <a:srgbClr val="000000">
                <a:alpha val="100000"/>
              </a:srgbClr>
            </a:solidFill>
            <a:prstDash val="solid"/>
          </a:ln>
        </p:spPr>
      </p:cxnSp>
      <p:sp>
        <p:nvSpPr>
          <p:cNvPr id="16" name="직사각형 15"/>
          <p:cNvSpPr/>
          <p:nvPr/>
        </p:nvSpPr>
        <p:spPr>
          <a:xfrm>
            <a:off x="9637037" y="4739399"/>
            <a:ext cx="1808136" cy="726483"/>
          </a:xfrm>
          <a:prstGeom prst="rect">
            <a:avLst/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0" i="0" u="none" strike="noStrike" kern="1200" cap="none" spc="0" normalizeH="0" baseline="0" dirty="0">
                <a:solidFill>
                  <a:srgbClr val="000000"/>
                </a:solidFill>
                <a:latin typeface="나눔고딕"/>
                <a:ea typeface="나눔고딕"/>
                <a:cs typeface="맑은 고딕"/>
              </a:rPr>
              <a:t>군산사랑상품권</a:t>
            </a: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0" i="0" u="none" strike="noStrike" kern="1200" cap="none" spc="0" normalizeH="0" baseline="0" dirty="0">
                <a:solidFill>
                  <a:srgbClr val="000000"/>
                </a:solidFill>
                <a:latin typeface="나눔고딕"/>
                <a:ea typeface="나눔고딕"/>
                <a:cs typeface="맑은 고딕"/>
              </a:rPr>
              <a:t>가맹점 여부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7368027" y="4744825"/>
            <a:ext cx="1808136" cy="726483"/>
          </a:xfrm>
          <a:prstGeom prst="rect">
            <a:avLst/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0" i="0" u="none" strike="noStrike" kern="1200" cap="none" spc="0" normalizeH="0" baseline="0">
                <a:solidFill>
                  <a:srgbClr val="000000"/>
                </a:solidFill>
                <a:latin typeface="나눔고딕"/>
                <a:ea typeface="나눔고딕"/>
                <a:cs typeface="맑은 고딕"/>
              </a:rPr>
              <a:t>행정동</a:t>
            </a:r>
          </a:p>
        </p:txBody>
      </p:sp>
      <p:cxnSp>
        <p:nvCxnSpPr>
          <p:cNvPr id="19" name="꺾인 연결선 18"/>
          <p:cNvCxnSpPr>
            <a:stCxn id="7" idx="2"/>
            <a:endCxn id="18" idx="0"/>
          </p:cNvCxnSpPr>
          <p:nvPr/>
        </p:nvCxnSpPr>
        <p:spPr>
          <a:xfrm rot="16200000" flipH="1">
            <a:off x="6260099" y="2732829"/>
            <a:ext cx="434182" cy="3589809"/>
          </a:xfrm>
          <a:prstGeom prst="bentConnector3">
            <a:avLst>
              <a:gd name="adj1" fmla="val 50000"/>
            </a:avLst>
          </a:prstGeom>
          <a:noFill/>
          <a:ln w="12700" cap="flat" cmpd="sng" algn="ctr">
            <a:solidFill>
              <a:srgbClr val="000000">
                <a:alpha val="100000"/>
              </a:srgbClr>
            </a:solidFill>
            <a:prstDash val="solid"/>
          </a:ln>
        </p:spPr>
      </p:cxnSp>
      <p:cxnSp>
        <p:nvCxnSpPr>
          <p:cNvPr id="21" name="꺾인 연결선 18">
            <a:extLst>
              <a:ext uri="{FF2B5EF4-FFF2-40B4-BE49-F238E27FC236}">
                <a16:creationId xmlns:a16="http://schemas.microsoft.com/office/drawing/2014/main" id="{830DFE46-48E0-E78D-AF99-251692FD791D}"/>
              </a:ext>
            </a:extLst>
          </p:cNvPr>
          <p:cNvCxnSpPr>
            <a:cxnSpLocks/>
          </p:cNvCxnSpPr>
          <p:nvPr/>
        </p:nvCxnSpPr>
        <p:spPr>
          <a:xfrm>
            <a:off x="4607364" y="4527471"/>
            <a:ext cx="5858818" cy="229448"/>
          </a:xfrm>
          <a:prstGeom prst="bentConnector2">
            <a:avLst/>
          </a:prstGeom>
          <a:noFill/>
          <a:ln w="12700" cap="flat" cmpd="sng" algn="ctr">
            <a:solidFill>
              <a:srgbClr val="000000">
                <a:alpha val="100000"/>
              </a:srgbClr>
            </a:solidFill>
            <a:prstDash val="solid"/>
          </a:ln>
        </p:spPr>
      </p:cxnSp>
    </p:spTree>
    <p:extLst>
      <p:ext uri="{BB962C8B-B14F-4D97-AF65-F5344CB8AC3E}">
        <p14:creationId xmlns:p14="http://schemas.microsoft.com/office/powerpoint/2010/main" val="3869447496"/>
      </p:ext>
    </p:extLst>
  </p:cSld>
  <p:clrMapOvr>
    <a:masterClrMapping/>
  </p:clrMapOvr>
</p:sld>
</file>

<file path=ppt/slides/slide6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p>
            <a:pPr lvl="0">
              <a:defRPr/>
            </a:pPr>
            <a:r>
              <a:rPr lang="ko-KR" altLang="en-US"/>
              <a:t>최종 트리</a:t>
            </a:r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>
              <a:defRPr/>
            </a:pPr>
            <a:r>
              <a:rPr lang="ko-KR" altLang="en-US"/>
              <a:t>XML(군산사랑상품권 가맹점)</a:t>
            </a:r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43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rcRect t="6950" r="7580"/>
          <a:stretch>
            <a:fillRect/>
          </a:stretch>
        </p:blipFill>
        <p:spPr>
          <a:xfrm>
            <a:off x="415266" y="1417638"/>
            <a:ext cx="11361468" cy="4938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099859"/>
      </p:ext>
    </p:extLst>
  </p:cSld>
  <p:clrMapOvr>
    <a:masterClrMapping/>
  </p:clrMapOvr>
</p:sld>
</file>

<file path=ppt/slides/slide6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p>
            <a:pPr lvl="0">
              <a:defRPr/>
            </a:pPr>
            <a:r>
              <a:rPr lang="ko-KR" altLang="en-US"/>
              <a:t>최종 트리</a:t>
            </a:r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>
              <a:defRPr/>
            </a:pPr>
            <a:r>
              <a:rPr lang="ko-KR" altLang="en-US"/>
              <a:t>XML(군산사랑상품권 가맹점)</a:t>
            </a:r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>
              <a:defRPr/>
            </a:pPr>
            <a:fld id="{AD22CD3B-FDDF-4998-970C-76E6E0BEC65F}" type="slidenum">
              <a:rPr lang="en-US" altLang="en-US"/>
              <a:pPr lvl="0">
                <a:defRPr/>
              </a:pPr>
              <a:t>44</a:t>
            </a:fld>
            <a:endParaRPr lang="en-US" altLang="en-US"/>
          </a:p>
        </p:txBody>
      </p:sp>
      <p:sp>
        <p:nvSpPr>
          <p:cNvPr id="9" name="직사각형 8"/>
          <p:cNvSpPr/>
          <p:nvPr/>
        </p:nvSpPr>
        <p:spPr>
          <a:xfrm>
            <a:off x="5238750" y="1079933"/>
            <a:ext cx="1714499" cy="675408"/>
          </a:xfrm>
          <a:prstGeom prst="rect">
            <a:avLst/>
          </a:prstGeom>
          <a:solidFill>
            <a:schemeClr val="lt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r>
              <a:rPr lang="ko-KR" altLang="en-US">
                <a:solidFill>
                  <a:schemeClr val="dk1"/>
                </a:solidFill>
                <a:latin typeface="나눔고딕"/>
                <a:ea typeface="나눔고딕"/>
              </a:rPr>
              <a:t>통합 리스트</a:t>
            </a:r>
            <a:endParaRPr lang="ko-KR" altLang="en-US">
              <a:solidFill>
                <a:schemeClr val="dk1"/>
              </a:solidFill>
              <a:latin typeface="나눔고딕"/>
              <a:ea typeface="나눔고딕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238750" y="2145001"/>
            <a:ext cx="1714499" cy="675408"/>
          </a:xfrm>
          <a:prstGeom prst="rect">
            <a:avLst/>
          </a:prstGeom>
          <a:solidFill>
            <a:schemeClr val="lt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r>
              <a:rPr lang="ko-KR" altLang="en-US">
                <a:solidFill>
                  <a:schemeClr val="dk1"/>
                </a:solidFill>
                <a:latin typeface="나눔고딕"/>
                <a:ea typeface="나눔고딕"/>
              </a:rPr>
              <a:t>군산 음식점</a:t>
            </a:r>
            <a:endParaRPr lang="ko-KR" altLang="en-US">
              <a:solidFill>
                <a:schemeClr val="dk1"/>
              </a:solidFill>
              <a:latin typeface="나눔고딕"/>
              <a:ea typeface="나눔고딕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09599" y="3325091"/>
            <a:ext cx="1177635" cy="675408"/>
          </a:xfrm>
          <a:prstGeom prst="rect">
            <a:avLst/>
          </a:prstGeom>
          <a:solidFill>
            <a:schemeClr val="lt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r>
              <a:rPr lang="ko-KR" altLang="en-US">
                <a:solidFill>
                  <a:schemeClr val="dk1"/>
                </a:solidFill>
                <a:latin typeface="나눔고딕"/>
                <a:ea typeface="나눔고딕"/>
              </a:rPr>
              <a:t>상호명</a:t>
            </a:r>
            <a:endParaRPr lang="ko-KR" altLang="en-US">
              <a:solidFill>
                <a:schemeClr val="dk1"/>
              </a:solidFill>
              <a:latin typeface="나눔고딕"/>
              <a:ea typeface="나눔고딕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202871" y="3325091"/>
            <a:ext cx="1264226" cy="675408"/>
          </a:xfrm>
          <a:prstGeom prst="rect">
            <a:avLst/>
          </a:prstGeom>
          <a:solidFill>
            <a:schemeClr val="lt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r>
              <a:rPr lang="ko-KR" altLang="en-US">
                <a:solidFill>
                  <a:schemeClr val="dk1"/>
                </a:solidFill>
                <a:latin typeface="나눔고딕"/>
                <a:ea typeface="나눔고딕"/>
              </a:rPr>
              <a:t>카테고리</a:t>
            </a:r>
            <a:endParaRPr lang="ko-KR" altLang="en-US">
              <a:solidFill>
                <a:schemeClr val="dk1"/>
              </a:solidFill>
              <a:latin typeface="나눔고딕"/>
              <a:ea typeface="나눔고딕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900053" y="3325091"/>
            <a:ext cx="1130878" cy="675408"/>
          </a:xfrm>
          <a:prstGeom prst="rect">
            <a:avLst/>
          </a:prstGeom>
          <a:solidFill>
            <a:schemeClr val="lt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r>
              <a:rPr lang="ko-KR" altLang="en-US">
                <a:solidFill>
                  <a:schemeClr val="dk1"/>
                </a:solidFill>
                <a:latin typeface="나눔고딕"/>
                <a:ea typeface="나눔고딕"/>
              </a:rPr>
              <a:t>도로명</a:t>
            </a:r>
            <a:endParaRPr lang="ko-KR" altLang="en-US">
              <a:solidFill>
                <a:schemeClr val="dk1"/>
              </a:solidFill>
              <a:latin typeface="나눔고딕"/>
              <a:ea typeface="나눔고딕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5515840" y="3325091"/>
            <a:ext cx="1212271" cy="675408"/>
          </a:xfrm>
          <a:prstGeom prst="rect">
            <a:avLst/>
          </a:prstGeom>
          <a:solidFill>
            <a:schemeClr val="lt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r>
              <a:rPr lang="ko-KR" altLang="en-US">
                <a:solidFill>
                  <a:schemeClr val="dk1"/>
                </a:solidFill>
                <a:latin typeface="나눔고딕"/>
                <a:ea typeface="나눔고딕"/>
              </a:rPr>
              <a:t>행정동</a:t>
            </a:r>
            <a:endParaRPr lang="ko-KR" altLang="en-US">
              <a:solidFill>
                <a:schemeClr val="dk1"/>
              </a:solidFill>
              <a:latin typeface="나눔고딕"/>
              <a:ea typeface="나눔고딕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7143749" y="3325091"/>
            <a:ext cx="1212271" cy="675408"/>
          </a:xfrm>
          <a:prstGeom prst="rect">
            <a:avLst/>
          </a:prstGeom>
          <a:solidFill>
            <a:schemeClr val="lt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r>
              <a:rPr lang="ko-KR" altLang="en-US">
                <a:solidFill>
                  <a:schemeClr val="dk1"/>
                </a:solidFill>
                <a:latin typeface="나눔고딕"/>
                <a:ea typeface="나눔고딕"/>
              </a:rPr>
              <a:t>전화번호</a:t>
            </a:r>
            <a:endParaRPr lang="ko-KR" altLang="en-US">
              <a:solidFill>
                <a:schemeClr val="dk1"/>
              </a:solidFill>
              <a:latin typeface="나눔고딕"/>
              <a:ea typeface="나눔고딕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559463" y="4745179"/>
            <a:ext cx="1212271" cy="675408"/>
          </a:xfrm>
          <a:prstGeom prst="rect">
            <a:avLst/>
          </a:prstGeom>
          <a:solidFill>
            <a:schemeClr val="lt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r>
              <a:rPr lang="ko-KR" altLang="en-US">
                <a:solidFill>
                  <a:schemeClr val="dk1"/>
                </a:solidFill>
                <a:latin typeface="나눔고딕"/>
                <a:ea typeface="나눔고딕"/>
              </a:rPr>
              <a:t>상품권</a:t>
            </a:r>
            <a:endParaRPr lang="ko-KR" altLang="en-US">
              <a:solidFill>
                <a:schemeClr val="dk1"/>
              </a:solidFill>
              <a:latin typeface="나눔고딕"/>
              <a:ea typeface="나눔고딕"/>
            </a:endParaRPr>
          </a:p>
          <a:p>
            <a:pPr lvl="0" algn="ctr">
              <a:defRPr/>
            </a:pPr>
            <a:r>
              <a:rPr lang="ko-KR" altLang="en-US">
                <a:solidFill>
                  <a:schemeClr val="dk1"/>
                </a:solidFill>
                <a:latin typeface="나눔고딕"/>
                <a:ea typeface="나눔고딕"/>
              </a:rPr>
              <a:t>여부</a:t>
            </a:r>
            <a:endParaRPr lang="ko-KR" altLang="en-US">
              <a:solidFill>
                <a:schemeClr val="dk1"/>
              </a:solidFill>
              <a:latin typeface="나눔고딕"/>
              <a:ea typeface="나눔고딕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5377870" y="4745179"/>
            <a:ext cx="1212271" cy="675408"/>
          </a:xfrm>
          <a:prstGeom prst="rect">
            <a:avLst/>
          </a:prstGeom>
          <a:solidFill>
            <a:schemeClr val="lt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r>
              <a:rPr lang="ko-KR" altLang="en-US">
                <a:solidFill>
                  <a:schemeClr val="dk1"/>
                </a:solidFill>
                <a:latin typeface="나눔고딕"/>
                <a:ea typeface="나눔고딕"/>
              </a:rPr>
              <a:t>백년가게</a:t>
            </a:r>
            <a:endParaRPr lang="ko-KR" altLang="en-US">
              <a:solidFill>
                <a:schemeClr val="dk1"/>
              </a:solidFill>
              <a:latin typeface="나눔고딕"/>
              <a:ea typeface="나눔고딕"/>
            </a:endParaRPr>
          </a:p>
          <a:p>
            <a:pPr lvl="0" algn="ctr">
              <a:defRPr/>
            </a:pPr>
            <a:r>
              <a:rPr lang="ko-KR" altLang="en-US">
                <a:solidFill>
                  <a:schemeClr val="dk1"/>
                </a:solidFill>
                <a:latin typeface="나눔고딕"/>
                <a:ea typeface="나눔고딕"/>
              </a:rPr>
              <a:t>여부</a:t>
            </a:r>
            <a:endParaRPr lang="ko-KR" altLang="en-US">
              <a:solidFill>
                <a:schemeClr val="dk1"/>
              </a:solidFill>
              <a:latin typeface="나눔고딕"/>
              <a:ea typeface="나눔고딕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7029450" y="4745179"/>
            <a:ext cx="1440869" cy="675408"/>
          </a:xfrm>
          <a:prstGeom prst="rect">
            <a:avLst/>
          </a:prstGeom>
          <a:solidFill>
            <a:schemeClr val="lt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r>
              <a:rPr lang="ko-KR" altLang="en-US">
                <a:solidFill>
                  <a:schemeClr val="dk1"/>
                </a:solidFill>
                <a:latin typeface="나눔고딕"/>
                <a:ea typeface="나눔고딕"/>
              </a:rPr>
              <a:t>모범음식점</a:t>
            </a:r>
            <a:endParaRPr lang="ko-KR" altLang="en-US">
              <a:solidFill>
                <a:schemeClr val="dk1"/>
              </a:solidFill>
              <a:latin typeface="나눔고딕"/>
              <a:ea typeface="나눔고딕"/>
            </a:endParaRPr>
          </a:p>
          <a:p>
            <a:pPr lvl="0" algn="ctr">
              <a:defRPr/>
            </a:pPr>
            <a:r>
              <a:rPr lang="ko-KR" altLang="en-US">
                <a:solidFill>
                  <a:schemeClr val="dk1"/>
                </a:solidFill>
                <a:latin typeface="나눔고딕"/>
                <a:ea typeface="나눔고딕"/>
              </a:rPr>
              <a:t>여부</a:t>
            </a:r>
            <a:endParaRPr lang="ko-KR" altLang="en-US">
              <a:solidFill>
                <a:schemeClr val="dk1"/>
              </a:solidFill>
              <a:latin typeface="나눔고딕"/>
              <a:ea typeface="나눔고딕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8947727" y="4745179"/>
            <a:ext cx="1212271" cy="675408"/>
          </a:xfrm>
          <a:prstGeom prst="rect">
            <a:avLst/>
          </a:prstGeom>
          <a:solidFill>
            <a:schemeClr val="lt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r>
              <a:rPr lang="ko-KR" altLang="en-US">
                <a:solidFill>
                  <a:schemeClr val="dk1"/>
                </a:solidFill>
                <a:latin typeface="나눔고딕"/>
                <a:ea typeface="나눔고딕"/>
              </a:rPr>
              <a:t>착한가게</a:t>
            </a:r>
            <a:endParaRPr lang="ko-KR" altLang="en-US">
              <a:solidFill>
                <a:schemeClr val="dk1"/>
              </a:solidFill>
              <a:latin typeface="나눔고딕"/>
              <a:ea typeface="나눔고딕"/>
            </a:endParaRPr>
          </a:p>
          <a:p>
            <a:pPr lvl="0" algn="ctr">
              <a:defRPr/>
            </a:pPr>
            <a:r>
              <a:rPr lang="ko-KR" altLang="en-US">
                <a:solidFill>
                  <a:schemeClr val="dk1"/>
                </a:solidFill>
                <a:latin typeface="나눔고딕"/>
                <a:ea typeface="나눔고딕"/>
              </a:rPr>
              <a:t>여부</a:t>
            </a:r>
            <a:endParaRPr lang="ko-KR" altLang="en-US">
              <a:solidFill>
                <a:schemeClr val="dk1"/>
              </a:solidFill>
              <a:latin typeface="나눔고딕"/>
              <a:ea typeface="나눔고딕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0662227" y="4745179"/>
            <a:ext cx="1212271" cy="675408"/>
          </a:xfrm>
          <a:prstGeom prst="rect">
            <a:avLst/>
          </a:prstGeom>
          <a:solidFill>
            <a:schemeClr val="lt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r>
              <a:rPr lang="ko-KR" altLang="en-US">
                <a:solidFill>
                  <a:schemeClr val="dk1"/>
                </a:solidFill>
                <a:latin typeface="나눔고딕"/>
                <a:ea typeface="나눔고딕"/>
              </a:rPr>
              <a:t>선정맛집</a:t>
            </a:r>
            <a:endParaRPr lang="ko-KR" altLang="en-US">
              <a:solidFill>
                <a:schemeClr val="dk1"/>
              </a:solidFill>
              <a:latin typeface="나눔고딕"/>
              <a:ea typeface="나눔고딕"/>
            </a:endParaRPr>
          </a:p>
          <a:p>
            <a:pPr lvl="0" algn="ctr">
              <a:defRPr/>
            </a:pPr>
            <a:r>
              <a:rPr lang="ko-KR" altLang="en-US">
                <a:solidFill>
                  <a:schemeClr val="dk1"/>
                </a:solidFill>
                <a:latin typeface="나눔고딕"/>
                <a:ea typeface="나눔고딕"/>
              </a:rPr>
              <a:t>여부</a:t>
            </a:r>
            <a:endParaRPr lang="ko-KR" altLang="en-US">
              <a:solidFill>
                <a:schemeClr val="dk1"/>
              </a:solidFill>
              <a:latin typeface="나눔고딕"/>
              <a:ea typeface="나눔고딕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8947727" y="3325091"/>
            <a:ext cx="1212271" cy="675408"/>
          </a:xfrm>
          <a:prstGeom prst="rect">
            <a:avLst/>
          </a:prstGeom>
          <a:solidFill>
            <a:schemeClr val="lt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r>
              <a:rPr lang="ko-KR" altLang="en-US">
                <a:solidFill>
                  <a:schemeClr val="dk1"/>
                </a:solidFill>
                <a:latin typeface="나눔고딕"/>
                <a:ea typeface="나눔고딕"/>
              </a:rPr>
              <a:t>특수가게</a:t>
            </a:r>
            <a:endParaRPr lang="ko-KR" altLang="en-US">
              <a:solidFill>
                <a:schemeClr val="dk1"/>
              </a:solidFill>
              <a:latin typeface="나눔고딕"/>
              <a:ea typeface="나눔고딕"/>
            </a:endParaRPr>
          </a:p>
          <a:p>
            <a:pPr lvl="0" algn="ctr">
              <a:defRPr/>
            </a:pPr>
            <a:r>
              <a:rPr lang="ko-KR" altLang="en-US">
                <a:solidFill>
                  <a:schemeClr val="dk1"/>
                </a:solidFill>
                <a:latin typeface="나눔고딕"/>
                <a:ea typeface="나눔고딕"/>
              </a:rPr>
              <a:t>여부</a:t>
            </a:r>
            <a:endParaRPr lang="ko-KR" altLang="en-US">
              <a:solidFill>
                <a:schemeClr val="dk1"/>
              </a:solidFill>
              <a:latin typeface="나눔고딕"/>
              <a:ea typeface="나눔고딕"/>
            </a:endParaRPr>
          </a:p>
        </p:txBody>
      </p:sp>
      <p:cxnSp>
        <p:nvCxnSpPr>
          <p:cNvPr id="22" name="선 21"/>
          <p:cNvCxnSpPr>
            <a:stCxn id="9" idx="2"/>
            <a:endCxn id="10" idx="0"/>
          </p:cNvCxnSpPr>
          <p:nvPr/>
        </p:nvCxnSpPr>
        <p:spPr>
          <a:xfrm rot="16200000" flipH="1" flipV="1">
            <a:off x="5901171" y="1950171"/>
            <a:ext cx="389659" cy="1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선 22"/>
          <p:cNvCxnSpPr>
            <a:stCxn id="10" idx="1"/>
            <a:endCxn id="24" idx="3"/>
          </p:cNvCxnSpPr>
          <p:nvPr/>
        </p:nvCxnSpPr>
        <p:spPr>
          <a:xfrm rot="10800000" flipV="1">
            <a:off x="4099212" y="2482706"/>
            <a:ext cx="1139538" cy="0"/>
          </a:xfrm>
          <a:prstGeom prst="line">
            <a:avLst/>
          </a:prstGeom>
          <a:noFill/>
          <a:ln w="12700" cap="flat" cmpd="sng" algn="ctr">
            <a:solidFill>
              <a:srgbClr val="000000">
                <a:alpha val="100000"/>
              </a:srgbClr>
            </a:solidFill>
            <a:prstDash val="solid"/>
          </a:ln>
        </p:spPr>
      </p:cxnSp>
      <p:sp>
        <p:nvSpPr>
          <p:cNvPr id="24" name="직사각형 23"/>
          <p:cNvSpPr/>
          <p:nvPr/>
        </p:nvSpPr>
        <p:spPr>
          <a:xfrm>
            <a:off x="2834985" y="2145001"/>
            <a:ext cx="1264226" cy="675408"/>
          </a:xfrm>
          <a:prstGeom prst="rect">
            <a:avLst/>
          </a:prstGeom>
          <a:solidFill>
            <a:schemeClr val="lt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r>
              <a:rPr lang="en-US" altLang="ko-KR">
                <a:solidFill>
                  <a:schemeClr val="dk1"/>
                </a:solidFill>
                <a:latin typeface="나눔고딕"/>
                <a:ea typeface="나눔고딕"/>
              </a:rPr>
              <a:t>id</a:t>
            </a:r>
            <a:endParaRPr lang="en-US" altLang="ko-KR">
              <a:solidFill>
                <a:schemeClr val="dk1"/>
              </a:solidFill>
              <a:latin typeface="나눔고딕"/>
              <a:ea typeface="나눔고딕"/>
            </a:endParaRPr>
          </a:p>
        </p:txBody>
      </p:sp>
      <p:cxnSp>
        <p:nvCxnSpPr>
          <p:cNvPr id="25" name="꺾인 연결선 24"/>
          <p:cNvCxnSpPr>
            <a:stCxn id="10" idx="2"/>
            <a:endCxn id="11" idx="0"/>
          </p:cNvCxnSpPr>
          <p:nvPr/>
        </p:nvCxnSpPr>
        <p:spPr>
          <a:xfrm rot="5400000">
            <a:off x="3394867" y="623959"/>
            <a:ext cx="504680" cy="4897582"/>
          </a:xfrm>
          <a:prstGeom prst="bentConnector3">
            <a:avLst>
              <a:gd name="adj1" fmla="val 50000"/>
            </a:avLst>
          </a:prstGeom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꺾인 연결선 25"/>
          <p:cNvCxnSpPr>
            <a:stCxn id="10" idx="2"/>
            <a:endCxn id="12" idx="0"/>
          </p:cNvCxnSpPr>
          <p:nvPr/>
        </p:nvCxnSpPr>
        <p:spPr>
          <a:xfrm rot="5400000">
            <a:off x="4213155" y="1442241"/>
            <a:ext cx="504680" cy="3261020"/>
          </a:xfrm>
          <a:prstGeom prst="bentConnector3">
            <a:avLst>
              <a:gd name="adj1" fmla="val 50000"/>
            </a:avLst>
          </a:prstGeom>
          <a:noFill/>
          <a:ln w="12700" cap="flat" cmpd="sng" algn="ctr">
            <a:solidFill>
              <a:srgbClr val="000000">
                <a:alpha val="100000"/>
              </a:srgbClr>
            </a:solidFill>
            <a:prstDash val="solid"/>
          </a:ln>
        </p:spPr>
      </p:cxnSp>
      <p:cxnSp>
        <p:nvCxnSpPr>
          <p:cNvPr id="27" name="꺾인 연결선 26"/>
          <p:cNvCxnSpPr>
            <a:stCxn id="10" idx="2"/>
            <a:endCxn id="13" idx="0"/>
          </p:cNvCxnSpPr>
          <p:nvPr/>
        </p:nvCxnSpPr>
        <p:spPr>
          <a:xfrm rot="5400000">
            <a:off x="5028406" y="2257497"/>
            <a:ext cx="504680" cy="1630506"/>
          </a:xfrm>
          <a:prstGeom prst="bentConnector3">
            <a:avLst>
              <a:gd name="adj1" fmla="val 50000"/>
            </a:avLst>
          </a:prstGeom>
          <a:noFill/>
          <a:ln w="12700" cap="flat" cmpd="sng" algn="ctr">
            <a:solidFill>
              <a:srgbClr val="000000">
                <a:alpha val="100000"/>
              </a:srgbClr>
            </a:solidFill>
            <a:prstDash val="solid"/>
          </a:ln>
        </p:spPr>
      </p:cxnSp>
      <p:cxnSp>
        <p:nvCxnSpPr>
          <p:cNvPr id="28" name="꺾인 연결선 27"/>
          <p:cNvCxnSpPr>
            <a:stCxn id="10" idx="2"/>
            <a:endCxn id="14" idx="0"/>
          </p:cNvCxnSpPr>
          <p:nvPr/>
        </p:nvCxnSpPr>
        <p:spPr>
          <a:xfrm rot="5400000" flipV="1">
            <a:off x="5856648" y="3059763"/>
            <a:ext cx="504680" cy="25976"/>
          </a:xfrm>
          <a:prstGeom prst="bentConnector3">
            <a:avLst>
              <a:gd name="adj1" fmla="val 50000"/>
            </a:avLst>
          </a:prstGeom>
          <a:noFill/>
          <a:ln w="12700" cap="flat" cmpd="sng" algn="ctr">
            <a:solidFill>
              <a:srgbClr val="000000">
                <a:alpha val="100000"/>
              </a:srgbClr>
            </a:solidFill>
            <a:prstDash val="solid"/>
          </a:ln>
        </p:spPr>
      </p:cxnSp>
      <p:cxnSp>
        <p:nvCxnSpPr>
          <p:cNvPr id="29" name="꺾인 연결선 28"/>
          <p:cNvCxnSpPr>
            <a:stCxn id="10" idx="2"/>
            <a:endCxn id="15" idx="0"/>
          </p:cNvCxnSpPr>
          <p:nvPr/>
        </p:nvCxnSpPr>
        <p:spPr>
          <a:xfrm rot="5400000" flipV="1">
            <a:off x="6670601" y="2245806"/>
            <a:ext cx="504680" cy="1653888"/>
          </a:xfrm>
          <a:prstGeom prst="bentConnector3">
            <a:avLst>
              <a:gd name="adj1" fmla="val 50000"/>
            </a:avLst>
          </a:prstGeom>
          <a:noFill/>
          <a:ln w="12700" cap="flat" cmpd="sng" algn="ctr">
            <a:solidFill>
              <a:srgbClr val="000000">
                <a:alpha val="100000"/>
              </a:srgbClr>
            </a:solidFill>
            <a:prstDash val="solid"/>
          </a:ln>
        </p:spPr>
      </p:cxnSp>
      <p:cxnSp>
        <p:nvCxnSpPr>
          <p:cNvPr id="30" name="꺾인 연결선 29"/>
          <p:cNvCxnSpPr>
            <a:stCxn id="10" idx="2"/>
            <a:endCxn id="21" idx="0"/>
          </p:cNvCxnSpPr>
          <p:nvPr/>
        </p:nvCxnSpPr>
        <p:spPr>
          <a:xfrm rot="5400000" flipV="1">
            <a:off x="7572589" y="1343817"/>
            <a:ext cx="504681" cy="3457866"/>
          </a:xfrm>
          <a:prstGeom prst="bentConnector3">
            <a:avLst>
              <a:gd name="adj1" fmla="val 50000"/>
            </a:avLst>
          </a:prstGeom>
          <a:noFill/>
          <a:ln w="12700" cap="flat" cmpd="sng" algn="ctr">
            <a:solidFill>
              <a:srgbClr val="000000">
                <a:alpha val="100000"/>
              </a:srgbClr>
            </a:solidFill>
            <a:prstDash val="solid"/>
          </a:ln>
        </p:spPr>
      </p:cxnSp>
      <p:cxnSp>
        <p:nvCxnSpPr>
          <p:cNvPr id="31" name="꺾인 연결선 30"/>
          <p:cNvCxnSpPr>
            <a:stCxn id="21" idx="2"/>
            <a:endCxn id="16" idx="0"/>
          </p:cNvCxnSpPr>
          <p:nvPr/>
        </p:nvCxnSpPr>
        <p:spPr>
          <a:xfrm rot="5400000">
            <a:off x="6487392" y="1678707"/>
            <a:ext cx="744678" cy="5388265"/>
          </a:xfrm>
          <a:prstGeom prst="bentConnector3">
            <a:avLst>
              <a:gd name="adj1" fmla="val 50000"/>
            </a:avLst>
          </a:prstGeom>
          <a:noFill/>
          <a:ln w="12700" cap="flat" cmpd="sng" algn="ctr">
            <a:solidFill>
              <a:srgbClr val="000000">
                <a:alpha val="100000"/>
              </a:srgbClr>
            </a:solidFill>
            <a:prstDash val="solid"/>
          </a:ln>
        </p:spPr>
      </p:cxnSp>
      <p:cxnSp>
        <p:nvCxnSpPr>
          <p:cNvPr id="32" name="꺾인 연결선 31"/>
          <p:cNvCxnSpPr>
            <a:stCxn id="21" idx="2"/>
            <a:endCxn id="17" idx="0"/>
          </p:cNvCxnSpPr>
          <p:nvPr/>
        </p:nvCxnSpPr>
        <p:spPr>
          <a:xfrm rot="5400000">
            <a:off x="7396595" y="2587910"/>
            <a:ext cx="744679" cy="3569858"/>
          </a:xfrm>
          <a:prstGeom prst="bentConnector3">
            <a:avLst>
              <a:gd name="adj1" fmla="val 50000"/>
            </a:avLst>
          </a:prstGeom>
          <a:noFill/>
          <a:ln w="12700" cap="flat" cmpd="sng" algn="ctr">
            <a:solidFill>
              <a:srgbClr val="000000">
                <a:alpha val="100000"/>
              </a:srgbClr>
            </a:solidFill>
            <a:prstDash val="solid"/>
          </a:ln>
        </p:spPr>
      </p:cxnSp>
      <p:cxnSp>
        <p:nvCxnSpPr>
          <p:cNvPr id="33" name="꺾인 연결선 32"/>
          <p:cNvCxnSpPr>
            <a:stCxn id="21" idx="2"/>
            <a:endCxn id="18" idx="0"/>
          </p:cNvCxnSpPr>
          <p:nvPr/>
        </p:nvCxnSpPr>
        <p:spPr>
          <a:xfrm rot="5400000">
            <a:off x="8279534" y="3470850"/>
            <a:ext cx="744679" cy="1803979"/>
          </a:xfrm>
          <a:prstGeom prst="bentConnector3">
            <a:avLst>
              <a:gd name="adj1" fmla="val 50000"/>
            </a:avLst>
          </a:prstGeom>
          <a:noFill/>
          <a:ln w="12700" cap="flat" cmpd="sng" algn="ctr">
            <a:solidFill>
              <a:srgbClr val="000000">
                <a:alpha val="100000"/>
              </a:srgbClr>
            </a:solidFill>
            <a:prstDash val="solid"/>
          </a:ln>
        </p:spPr>
      </p:cxnSp>
      <p:cxnSp>
        <p:nvCxnSpPr>
          <p:cNvPr id="34" name="꺾인 연결선 33"/>
          <p:cNvCxnSpPr>
            <a:stCxn id="21" idx="2"/>
            <a:endCxn id="19" idx="0"/>
          </p:cNvCxnSpPr>
          <p:nvPr/>
        </p:nvCxnSpPr>
        <p:spPr>
          <a:xfrm rot="5400000" flipV="1">
            <a:off x="9182317" y="4372046"/>
            <a:ext cx="744679" cy="1588"/>
          </a:xfrm>
          <a:prstGeom prst="bentConnector3">
            <a:avLst>
              <a:gd name="adj1" fmla="val 50000"/>
            </a:avLst>
          </a:prstGeom>
          <a:noFill/>
          <a:ln w="12700" cap="flat" cmpd="sng" algn="ctr">
            <a:solidFill>
              <a:srgbClr val="000000">
                <a:alpha val="100000"/>
              </a:srgbClr>
            </a:solidFill>
            <a:prstDash val="solid"/>
          </a:ln>
        </p:spPr>
      </p:cxnSp>
      <p:cxnSp>
        <p:nvCxnSpPr>
          <p:cNvPr id="35" name="꺾인 연결선 34"/>
          <p:cNvCxnSpPr>
            <a:stCxn id="21" idx="2"/>
            <a:endCxn id="20" idx="0"/>
          </p:cNvCxnSpPr>
          <p:nvPr/>
        </p:nvCxnSpPr>
        <p:spPr>
          <a:xfrm rot="5400000" flipV="1">
            <a:off x="10038774" y="3515591"/>
            <a:ext cx="744680" cy="1714497"/>
          </a:xfrm>
          <a:prstGeom prst="bentConnector3">
            <a:avLst>
              <a:gd name="adj1" fmla="val 50000"/>
            </a:avLst>
          </a:prstGeom>
          <a:noFill/>
          <a:ln w="12700" cap="flat" cmpd="sng" algn="ctr">
            <a:solidFill>
              <a:srgbClr val="000000">
                <a:alpha val="100000"/>
              </a:srgbClr>
            </a:solidFill>
            <a:prstDash val="solid"/>
          </a:ln>
        </p:spPr>
      </p:cxnSp>
    </p:spTree>
    <p:extLst>
      <p:ext uri="{BB962C8B-B14F-4D97-AF65-F5344CB8AC3E}">
        <p14:creationId xmlns:p14="http://schemas.microsoft.com/office/powerpoint/2010/main" val="1669326645"/>
      </p:ext>
    </p:extLst>
  </p:cSld>
  <p:clrMapOvr>
    <a:masterClrMapping/>
  </p:clrMapOvr>
</p:sld>
</file>

<file path=ppt/slides/slide6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p>
            <a:pPr lvl="0">
              <a:defRPr/>
            </a:pPr>
            <a:r>
              <a:rPr lang="ko-KR" altLang="en-US"/>
              <a:t>통합 스키마</a:t>
            </a:r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>
              <a:defRPr/>
            </a:pPr>
            <a:r>
              <a:rPr lang="ko-KR" altLang="en-US"/>
              <a:t>XML(군산사랑상품권 가맹점)</a:t>
            </a:r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>
              <a:defRPr/>
            </a:pPr>
            <a:fld id="{AD22CD3B-FDDF-4998-970C-76E6E0BEC65F}" type="slidenum">
              <a:rPr lang="en-US" altLang="en-US"/>
              <a:pPr lvl="0">
                <a:defRPr/>
              </a:pPr>
              <a:t>52</a:t>
            </a:fld>
            <a:endParaRPr lang="en-US" altLang="en-US"/>
          </a:p>
        </p:txBody>
      </p:sp>
      <p:pic>
        <p:nvPicPr>
          <p:cNvPr id="6" name="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tretch>
            <a:fillRect/>
          </a:stretch>
        </p:blipFill>
        <p:spPr>
          <a:xfrm>
            <a:off x="609599" y="1664880"/>
            <a:ext cx="8629521" cy="4462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584232"/>
      </p:ext>
    </p:extLst>
  </p:cSld>
  <p:clrMapOvr>
    <a:masterClrMapping/>
  </p:clrMapOvr>
</p:sld>
</file>

<file path=ppt/slides/slide6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pic>
        <p:nvPicPr>
          <p:cNvPr id="3" name="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8385612" cy="6858000"/>
          </a:xfrm>
          <a:prstGeom prst="rect">
            <a:avLst/>
          </a:prstGeom>
        </p:spPr>
      </p:pic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>
              <a:defRPr/>
            </a:pPr>
            <a:r>
              <a:rPr lang="ko-KR" altLang="en-US"/>
              <a:t>XML(군산사랑상품권 가맹점)</a:t>
            </a:r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>
              <a:defRPr/>
            </a:pPr>
            <a:fld id="{AD22CD3B-FDDF-4998-970C-76E6E0BEC65F}" type="slidenum">
              <a:rPr lang="en-US" altLang="en-US"/>
              <a:pPr lvl="0">
                <a:defRPr/>
              </a:pPr>
              <a:t>64</a:t>
            </a:fld>
            <a:endParaRPr lang="en-US" altLang="en-US"/>
          </a:p>
        </p:txBody>
      </p:sp>
      <p:sp>
        <p:nvSpPr>
          <p:cNvPr id="6" name="가로 글상자 5"/>
          <p:cNvSpPr txBox="1"/>
          <p:nvPr/>
        </p:nvSpPr>
        <p:spPr>
          <a:xfrm>
            <a:off x="9377795" y="2649682"/>
            <a:ext cx="1410220" cy="634538"/>
          </a:xfrm>
          <a:prstGeom prst="rect">
            <a:avLst/>
          </a:prstGeom>
        </p:spPr>
        <p:txBody>
          <a:bodyPr wrap="none">
            <a:spAutoFit/>
          </a:bodyPr>
          <a:p>
            <a:pPr lvl="0">
              <a:defRPr/>
            </a:pPr>
            <a:r>
              <a:rPr lang="ko-KR" altLang="en-US">
                <a:latin typeface="나눔고딕"/>
                <a:ea typeface="나눔고딕"/>
              </a:rPr>
              <a:t>기본적인</a:t>
            </a:r>
            <a:endParaRPr lang="ko-KR" altLang="en-US">
              <a:latin typeface="나눔고딕"/>
              <a:ea typeface="나눔고딕"/>
            </a:endParaRPr>
          </a:p>
          <a:p>
            <a:pPr lvl="0">
              <a:defRPr/>
            </a:pPr>
            <a:r>
              <a:rPr lang="en-US" altLang="ko-KR">
                <a:latin typeface="나눔고딕"/>
                <a:ea typeface="나눔고딕"/>
              </a:rPr>
              <a:t>XML</a:t>
            </a:r>
            <a:r>
              <a:rPr lang="ko-KR" altLang="en-US">
                <a:latin typeface="나눔고딕"/>
                <a:ea typeface="나눔고딕"/>
              </a:rPr>
              <a:t> 스키마</a:t>
            </a:r>
            <a:endParaRPr lang="ko-KR" altLang="en-US">
              <a:latin typeface="나눔고딕"/>
              <a:ea typeface="나눔고딕"/>
            </a:endParaRPr>
          </a:p>
        </p:txBody>
      </p:sp>
    </p:spTree>
    <p:extLst>
      <p:ext uri="{BB962C8B-B14F-4D97-AF65-F5344CB8AC3E}">
        <p14:creationId xmlns:p14="http://schemas.microsoft.com/office/powerpoint/2010/main" val="2423669787"/>
      </p:ext>
    </p:extLst>
  </p:cSld>
  <p:clrMapOvr>
    <a:masterClrMapping/>
  </p:clrMapOvr>
</p:sld>
</file>

<file path=ppt/slides/slide6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p>
            <a:pPr lvl="0">
              <a:defRPr/>
            </a:pPr>
            <a:r>
              <a:rPr lang="ko-KR" altLang="en-US"/>
              <a:t>제약조건</a:t>
            </a:r>
            <a:endParaRPr lang="ko-KR" altLang="en-US"/>
          </a:p>
        </p:txBody>
      </p:sp>
      <p:pic>
        <p:nvPicPr>
          <p:cNvPr id="3" name="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tretch>
            <a:fillRect/>
          </a:stretch>
        </p:blipFill>
        <p:spPr>
          <a:xfrm>
            <a:off x="609599" y="0"/>
            <a:ext cx="4869711" cy="6858000"/>
          </a:xfrm>
          <a:prstGeom prst="rect">
            <a:avLst/>
          </a:prstGeom>
        </p:spPr>
      </p:pic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>
              <a:defRPr/>
            </a:pPr>
            <a:r>
              <a:rPr lang="ko-KR" altLang="en-US"/>
              <a:t>XML(군산사랑상품권 가맹점)</a:t>
            </a:r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>
              <a:defRPr/>
            </a:pPr>
            <a:fld id="{AD22CD3B-FDDF-4998-970C-76E6E0BEC65F}" type="slidenum">
              <a:rPr lang="en-US" altLang="en-US"/>
              <a:pPr lvl="0">
                <a:defRPr/>
              </a:pPr>
              <a:t>65</a:t>
            </a:fld>
            <a:endParaRPr lang="en-US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040896" y="0"/>
            <a:ext cx="5151104" cy="6814058"/>
          </a:xfrm>
          <a:prstGeom prst="rect">
            <a:avLst/>
          </a:prstGeom>
        </p:spPr>
      </p:pic>
      <p:sp>
        <p:nvSpPr>
          <p:cNvPr id="7" name="가로 글상자 6"/>
          <p:cNvSpPr txBox="1"/>
          <p:nvPr/>
        </p:nvSpPr>
        <p:spPr>
          <a:xfrm>
            <a:off x="5581823" y="3108700"/>
            <a:ext cx="1352204" cy="640600"/>
          </a:xfrm>
          <a:prstGeom prst="rect">
            <a:avLst/>
          </a:prstGeom>
        </p:spPr>
        <p:txBody>
          <a:bodyPr wrap="none">
            <a:spAutoFit/>
          </a:bodyPr>
          <a:p>
            <a:pPr lvl="0">
              <a:defRPr/>
            </a:pPr>
            <a:r>
              <a:rPr lang="en-US" altLang="ko-KR">
                <a:latin typeface="나눔고딕"/>
                <a:ea typeface="나눔고딕"/>
              </a:rPr>
              <a:t>&lt;-</a:t>
            </a:r>
            <a:r>
              <a:rPr lang="ko-KR" altLang="en-US">
                <a:latin typeface="나눔고딕"/>
                <a:ea typeface="나눔고딕"/>
              </a:rPr>
              <a:t> 카테고리</a:t>
            </a:r>
            <a:endParaRPr lang="ko-KR" altLang="en-US">
              <a:latin typeface="나눔고딕"/>
              <a:ea typeface="나눔고딕"/>
            </a:endParaRPr>
          </a:p>
          <a:p>
            <a:pPr lvl="0">
              <a:defRPr/>
            </a:pPr>
            <a:r>
              <a:rPr lang="ko-KR" altLang="en-US">
                <a:latin typeface="나눔고딕"/>
                <a:ea typeface="나눔고딕"/>
              </a:rPr>
              <a:t>행정동    </a:t>
            </a:r>
            <a:r>
              <a:rPr lang="en-US" altLang="ko-KR">
                <a:latin typeface="나눔고딕"/>
                <a:ea typeface="나눔고딕"/>
              </a:rPr>
              <a:t>-&gt;</a:t>
            </a:r>
            <a:endParaRPr lang="en-US" altLang="ko-KR">
              <a:latin typeface="나눔고딕"/>
              <a:ea typeface="나눔고딕"/>
            </a:endParaRPr>
          </a:p>
        </p:txBody>
      </p:sp>
    </p:spTree>
    <p:extLst>
      <p:ext uri="{BB962C8B-B14F-4D97-AF65-F5344CB8AC3E}">
        <p14:creationId xmlns:p14="http://schemas.microsoft.com/office/powerpoint/2010/main" val="3297378498"/>
      </p:ext>
    </p:extLst>
  </p:cSld>
  <p:clrMapOvr>
    <a:masterClrMapping/>
  </p:clrMapOvr>
</p:sld>
</file>

<file path=ppt/slides/slide6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p>
            <a:pPr lvl="0">
              <a:defRPr/>
            </a:pPr>
            <a:r>
              <a:rPr lang="ko-KR" altLang="en-US"/>
              <a:t>제약조건</a:t>
            </a:r>
            <a:endParaRPr lang="ko-KR" altLang="en-US"/>
          </a:p>
        </p:txBody>
      </p:sp>
      <p:pic>
        <p:nvPicPr>
          <p:cNvPr id="3" name="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tretch>
            <a:fillRect/>
          </a:stretch>
        </p:blipFill>
        <p:spPr>
          <a:xfrm>
            <a:off x="609599" y="1961945"/>
            <a:ext cx="4143953" cy="1467054"/>
          </a:xfrm>
          <a:prstGeom prst="rect">
            <a:avLst/>
          </a:prstGeom>
        </p:spPr>
      </p:pic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>
              <a:defRPr/>
            </a:pPr>
            <a:r>
              <a:rPr lang="ko-KR" altLang="en-US"/>
              <a:t>XML(군산사랑상품권 가맹점)</a:t>
            </a:r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>
              <a:defRPr/>
            </a:pPr>
            <a:fld id="{AD22CD3B-FDDF-4998-970C-76E6E0BEC65F}" type="slidenum">
              <a:rPr lang="en-US" altLang="en-US"/>
              <a:pPr lvl="0">
                <a:defRPr/>
              </a:pPr>
              <a:t>66</a:t>
            </a:fld>
            <a:endParaRPr lang="en-US" altLang="en-US"/>
          </a:p>
        </p:txBody>
      </p:sp>
      <p:sp>
        <p:nvSpPr>
          <p:cNvPr id="6" name="가로 글상자 5"/>
          <p:cNvSpPr txBox="1"/>
          <p:nvPr/>
        </p:nvSpPr>
        <p:spPr>
          <a:xfrm>
            <a:off x="5749403" y="2513718"/>
            <a:ext cx="2276995" cy="363508"/>
          </a:xfrm>
          <a:prstGeom prst="rect">
            <a:avLst/>
          </a:prstGeom>
        </p:spPr>
        <p:txBody>
          <a:bodyPr wrap="none">
            <a:spAutoFit/>
          </a:bodyPr>
          <a:p>
            <a:pPr lvl="0">
              <a:defRPr/>
            </a:pPr>
            <a:r>
              <a:rPr lang="ko-KR" altLang="en-US">
                <a:latin typeface="나눔고딕"/>
                <a:ea typeface="나눔고딕"/>
              </a:rPr>
              <a:t>정규 표현식 전화번호</a:t>
            </a:r>
            <a:endParaRPr lang="ko-KR" altLang="en-US">
              <a:latin typeface="나눔고딕"/>
              <a:ea typeface="나눔고딕"/>
            </a:endParaRPr>
          </a:p>
        </p:txBody>
      </p:sp>
    </p:spTree>
    <p:extLst>
      <p:ext uri="{BB962C8B-B14F-4D97-AF65-F5344CB8AC3E}">
        <p14:creationId xmlns:p14="http://schemas.microsoft.com/office/powerpoint/2010/main" val="3274381563"/>
      </p:ext>
    </p:extLst>
  </p:cSld>
  <p:clrMapOvr>
    <a:masterClrMapping/>
  </p:clrMapOvr>
</p:sld>
</file>

<file path=ppt/slides/slide6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p>
            <a:pPr lvl="0">
              <a:defRPr/>
            </a:pPr>
            <a:r>
              <a:rPr lang="ko-KR" altLang="en-US"/>
              <a:t>웹 시각화</a:t>
            </a:r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>
              <a:defRPr/>
            </a:pPr>
            <a:r>
              <a:rPr lang="ko-KR" altLang="en-US"/>
              <a:t>XML(군산사랑상품권 가맹점)</a:t>
            </a:r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37</a:t>
            </a:fld>
            <a:endParaRPr lang="ko-KR" altLang="en-US"/>
          </a:p>
        </p:txBody>
      </p:sp>
      <p:sp>
        <p:nvSpPr>
          <p:cNvPr id="6" name="가로 글상자 5"/>
          <p:cNvSpPr txBox="1"/>
          <p:nvPr/>
        </p:nvSpPr>
        <p:spPr>
          <a:xfrm>
            <a:off x="7472795" y="511205"/>
            <a:ext cx="4383752" cy="906433"/>
          </a:xfrm>
          <a:prstGeom prst="rect">
            <a:avLst/>
          </a:prstGeom>
        </p:spPr>
        <p:txBody>
          <a:bodyPr wrap="none">
            <a:spAutoFit/>
          </a:bodyPr>
          <a:p>
            <a:pPr lvl="0">
              <a:defRPr/>
            </a:pPr>
            <a:r>
              <a:rPr lang="ko-KR" altLang="en-US">
                <a:latin typeface="나눔고딕"/>
                <a:ea typeface="나눔고딕"/>
              </a:rPr>
              <a:t>카카오맵 </a:t>
            </a:r>
            <a:r>
              <a:rPr lang="en-US" altLang="ko-KR">
                <a:latin typeface="나눔고딕"/>
                <a:ea typeface="나눔고딕"/>
              </a:rPr>
              <a:t>API</a:t>
            </a:r>
            <a:r>
              <a:rPr lang="ko-KR" altLang="en-US">
                <a:latin typeface="나눔고딕"/>
                <a:ea typeface="나눔고딕"/>
              </a:rPr>
              <a:t> 활용한 지도 마커 표시</a:t>
            </a:r>
            <a:r>
              <a:rPr lang="en-US" altLang="ko-KR">
                <a:latin typeface="나눔고딕"/>
                <a:ea typeface="나눔고딕"/>
              </a:rPr>
              <a:t>,</a:t>
            </a:r>
            <a:endParaRPr lang="en-US" altLang="ko-KR">
              <a:latin typeface="나눔고딕"/>
              <a:ea typeface="나눔고딕"/>
            </a:endParaRPr>
          </a:p>
          <a:p>
            <a:pPr lvl="0">
              <a:defRPr/>
            </a:pPr>
            <a:r>
              <a:rPr lang="ko-KR" altLang="en-US">
                <a:latin typeface="나눔고딕"/>
                <a:ea typeface="나눔고딕"/>
              </a:rPr>
              <a:t>군산사랑상품권 가맹점 수 등 그래프 시각화</a:t>
            </a:r>
            <a:endParaRPr lang="ko-KR" altLang="en-US">
              <a:latin typeface="나눔고딕"/>
              <a:ea typeface="나눔고딕"/>
            </a:endParaRPr>
          </a:p>
          <a:p>
            <a:pPr lvl="0">
              <a:defRPr/>
            </a:pPr>
            <a:r>
              <a:rPr lang="ko-KR" altLang="en-US">
                <a:latin typeface="나눔고딕"/>
                <a:ea typeface="나눔고딕"/>
              </a:rPr>
              <a:t>가맹점 등의 필터 여부 등을 확인 가능</a:t>
            </a:r>
            <a:endParaRPr lang="ko-KR" altLang="en-US">
              <a:latin typeface="나눔고딕"/>
              <a:ea typeface="나눔고딕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09599" y="1754126"/>
            <a:ext cx="7579836" cy="4025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894215"/>
      </p:ext>
    </p:extLst>
  </p:cSld>
  <p:clrMapOvr>
    <a:masterClrMapping/>
  </p:clrMapOvr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프로젝트의 목적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599" y="1600200"/>
            <a:ext cx="11392543" cy="4525963"/>
          </a:xfrm>
        </p:spPr>
        <p:txBody>
          <a:bodyPr/>
          <a:lstStyle/>
          <a:p>
            <a:pPr marL="0" lvl="0" indent="0">
              <a:buNone/>
              <a:defRPr/>
            </a:pPr>
            <a:r>
              <a:rPr lang="en-US" altLang="ko-KR" dirty="0"/>
              <a:t>-</a:t>
            </a:r>
            <a:r>
              <a:rPr lang="ko-KR" altLang="en-US" dirty="0"/>
              <a:t> </a:t>
            </a:r>
            <a:r>
              <a:rPr lang="ko-KR" altLang="en-US" dirty="0" err="1"/>
              <a:t>공공데이터포털</a:t>
            </a:r>
            <a:r>
              <a:rPr lang="en-US" altLang="ko-KR" dirty="0"/>
              <a:t>(data.go.kr)</a:t>
            </a:r>
            <a:r>
              <a:rPr lang="ko-KR" altLang="en-US" dirty="0"/>
              <a:t>에 있는 </a:t>
            </a:r>
            <a:r>
              <a:rPr lang="ko-KR" altLang="en-US" b="1" dirty="0">
                <a:solidFill>
                  <a:srgbClr val="3057B9"/>
                </a:solidFill>
              </a:rPr>
              <a:t>군산시 상가 리스트</a:t>
            </a:r>
          </a:p>
          <a:p>
            <a:pPr marL="0" lvl="0" indent="0">
              <a:buNone/>
              <a:defRPr/>
            </a:pPr>
            <a:r>
              <a:rPr lang="ko-KR" altLang="en-US" dirty="0"/>
              <a:t>	</a:t>
            </a:r>
            <a:r>
              <a:rPr lang="en-US" altLang="ko-KR" dirty="0"/>
              <a:t>-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병원</a:t>
            </a:r>
            <a:r>
              <a:rPr lang="en-US" altLang="ko-KR" dirty="0"/>
              <a:t>,</a:t>
            </a:r>
            <a:r>
              <a:rPr lang="ko-KR" altLang="en-US" dirty="0"/>
              <a:t> 식품제조업체</a:t>
            </a:r>
            <a:r>
              <a:rPr lang="en-US" altLang="ko-KR" dirty="0"/>
              <a:t>,</a:t>
            </a:r>
            <a:r>
              <a:rPr lang="ko-KR" altLang="en-US" dirty="0"/>
              <a:t> 의원</a:t>
            </a:r>
            <a:r>
              <a:rPr lang="en-US" altLang="ko-KR" dirty="0"/>
              <a:t>,</a:t>
            </a:r>
            <a:r>
              <a:rPr lang="ko-KR" altLang="en-US" dirty="0"/>
              <a:t> 제과점</a:t>
            </a:r>
            <a:r>
              <a:rPr lang="en-US" altLang="ko-KR" dirty="0"/>
              <a:t>,</a:t>
            </a:r>
            <a:r>
              <a:rPr lang="ko-KR" altLang="en-US" dirty="0"/>
              <a:t> 안경점 등</a:t>
            </a:r>
            <a:r>
              <a:rPr lang="en-US" altLang="ko-KR" dirty="0"/>
              <a:t>)</a:t>
            </a:r>
          </a:p>
          <a:p>
            <a:pPr marL="0" lvl="0" indent="0">
              <a:buNone/>
              <a:defRPr/>
            </a:pPr>
            <a:r>
              <a:rPr lang="en-US" altLang="ko-KR" sz="3500" dirty="0"/>
              <a:t>-</a:t>
            </a:r>
            <a:r>
              <a:rPr lang="ko-KR" altLang="en-US" sz="3500" dirty="0"/>
              <a:t> </a:t>
            </a:r>
            <a:r>
              <a:rPr lang="ko-KR" altLang="en-US" dirty="0"/>
              <a:t>군산시청</a:t>
            </a:r>
            <a:r>
              <a:rPr lang="en-US" altLang="ko-KR" dirty="0"/>
              <a:t>(gunsan.go.kr)</a:t>
            </a:r>
            <a:r>
              <a:rPr lang="ko-KR" altLang="en-US" dirty="0"/>
              <a:t>에 있는 </a:t>
            </a:r>
            <a:r>
              <a:rPr lang="ko-KR" altLang="en-US" b="1" dirty="0">
                <a:solidFill>
                  <a:srgbClr val="3057B9"/>
                </a:solidFill>
              </a:rPr>
              <a:t>군산사랑상품권 가맹점 리스트</a:t>
            </a:r>
            <a:endParaRPr lang="ko-KR" altLang="en-US" dirty="0"/>
          </a:p>
          <a:p>
            <a:pPr marL="0" lvl="0" indent="0">
              <a:buNone/>
              <a:defRPr/>
            </a:pPr>
            <a:endParaRPr lang="ko-KR" altLang="en-US" sz="2000" dirty="0"/>
          </a:p>
          <a:p>
            <a:pPr marL="0" lvl="0" indent="0">
              <a:buNone/>
              <a:defRPr/>
            </a:pPr>
            <a:r>
              <a:rPr lang="en-US" altLang="ko-KR" dirty="0"/>
              <a:t>-</a:t>
            </a:r>
            <a:r>
              <a:rPr lang="ko-KR" altLang="en-US" dirty="0"/>
              <a:t> </a:t>
            </a:r>
            <a:r>
              <a:rPr lang="en-US" altLang="ko-KR" dirty="0"/>
              <a:t>XML</a:t>
            </a:r>
            <a:r>
              <a:rPr lang="ko-KR" altLang="en-US" dirty="0"/>
              <a:t> 설계를 통해</a:t>
            </a:r>
            <a:r>
              <a:rPr lang="ko-KR" altLang="en-US" b="1" dirty="0"/>
              <a:t> 교집합 부분</a:t>
            </a:r>
            <a:r>
              <a:rPr lang="ko-KR" altLang="en-US" dirty="0"/>
              <a:t>을 찾음</a:t>
            </a:r>
          </a:p>
          <a:p>
            <a:pPr marL="0" lvl="0" indent="0">
              <a:buNone/>
              <a:defRPr/>
            </a:pPr>
            <a:r>
              <a:rPr lang="en-US" altLang="ko-KR" dirty="0"/>
              <a:t>-</a:t>
            </a:r>
            <a:r>
              <a:rPr lang="ko-KR" altLang="en-US" dirty="0"/>
              <a:t> 만든 상가 리스트로 </a:t>
            </a:r>
            <a:r>
              <a:rPr lang="ko-KR" altLang="en-US" b="1" dirty="0"/>
              <a:t>가맹점 해당여부 </a:t>
            </a:r>
            <a:r>
              <a:rPr lang="ko-KR" altLang="en-US" dirty="0"/>
              <a:t>태그를 만듦</a:t>
            </a:r>
          </a:p>
          <a:p>
            <a:pPr marL="0" lvl="0" indent="0">
              <a:buNone/>
              <a:defRPr/>
            </a:pPr>
            <a:r>
              <a:rPr lang="en-US" altLang="ko-KR" dirty="0"/>
              <a:t>-</a:t>
            </a:r>
            <a:r>
              <a:rPr lang="ko-KR" altLang="en-US" dirty="0"/>
              <a:t> 상가 리스트에 </a:t>
            </a:r>
            <a:r>
              <a:rPr lang="ko-KR" altLang="en-US" b="1" dirty="0"/>
              <a:t>시설 편의여부</a:t>
            </a:r>
            <a:r>
              <a:rPr lang="ko-KR" altLang="en-US" dirty="0"/>
              <a:t>를 조사함</a:t>
            </a:r>
          </a:p>
          <a:p>
            <a:pPr marL="0" lvl="0" indent="0">
              <a:buNone/>
              <a:defRPr/>
            </a:pPr>
            <a:r>
              <a:rPr lang="ko-KR" altLang="en-US" sz="2500" dirty="0"/>
              <a:t>	</a:t>
            </a:r>
            <a:r>
              <a:rPr lang="en-US" altLang="ko-KR" sz="2500" dirty="0"/>
              <a:t>-</a:t>
            </a:r>
            <a:r>
              <a:rPr lang="ko-KR" altLang="en-US" sz="2500" dirty="0"/>
              <a:t> 예</a:t>
            </a:r>
            <a:r>
              <a:rPr lang="en-US" altLang="ko-KR" sz="2500" dirty="0"/>
              <a:t>)</a:t>
            </a:r>
            <a:r>
              <a:rPr lang="ko-KR" altLang="en-US" sz="2500" dirty="0"/>
              <a:t> 병원 리스트 </a:t>
            </a:r>
            <a:r>
              <a:rPr lang="en-US" altLang="ko-KR" sz="2500" dirty="0"/>
              <a:t>-&gt;</a:t>
            </a:r>
            <a:r>
              <a:rPr lang="ko-KR" altLang="en-US" sz="2500" dirty="0"/>
              <a:t> </a:t>
            </a:r>
            <a:r>
              <a:rPr lang="ko-KR" altLang="en-US" sz="2500" dirty="0" err="1"/>
              <a:t>병실수</a:t>
            </a:r>
            <a:r>
              <a:rPr lang="en-US" altLang="ko-KR" sz="2500" dirty="0"/>
              <a:t>,</a:t>
            </a:r>
            <a:r>
              <a:rPr lang="ko-KR" altLang="en-US" sz="2500" dirty="0"/>
              <a:t> </a:t>
            </a:r>
            <a:r>
              <a:rPr lang="ko-KR" altLang="en-US" sz="2500" dirty="0" err="1"/>
              <a:t>병동수</a:t>
            </a:r>
            <a:r>
              <a:rPr lang="ko-KR" altLang="en-US" sz="2500" dirty="0"/>
              <a:t> </a:t>
            </a:r>
            <a:r>
              <a:rPr lang="en-US" altLang="ko-KR" sz="2500" dirty="0"/>
              <a:t>/</a:t>
            </a:r>
            <a:r>
              <a:rPr lang="ko-KR" altLang="en-US" sz="2500" dirty="0"/>
              <a:t> 음식점 리스트 </a:t>
            </a:r>
            <a:r>
              <a:rPr lang="en-US" altLang="ko-KR" sz="2500" dirty="0"/>
              <a:t>-&gt;</a:t>
            </a:r>
            <a:r>
              <a:rPr lang="ko-KR" altLang="en-US" sz="2500" dirty="0"/>
              <a:t> 모범음식점 여부</a:t>
            </a:r>
          </a:p>
          <a:p>
            <a:pPr marL="0" lvl="0" indent="0">
              <a:buNone/>
              <a:defRPr/>
            </a:pPr>
            <a:endParaRPr lang="ko-KR" altLang="en-US" dirty="0"/>
          </a:p>
          <a:p>
            <a:pPr marL="0" lvl="0" indent="0">
              <a:buNone/>
              <a:defRPr/>
            </a:pPr>
            <a:endParaRPr lang="ko-KR" altLang="en-US" dirty="0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XML(군산사랑상품권 가맹점)</a:t>
            </a:r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en-US" altLang="en-US"/>
              <a:pPr lvl="0">
                <a:defRPr/>
              </a:pPr>
              <a:t>8</a:t>
            </a:fld>
            <a:endParaRPr lang="en-US" altLang="en-US"/>
          </a:p>
        </p:txBody>
      </p:sp>
      <p:sp>
        <p:nvSpPr>
          <p:cNvPr id="6" name="아래쪽 화살표 5"/>
          <p:cNvSpPr/>
          <p:nvPr/>
        </p:nvSpPr>
        <p:spPr>
          <a:xfrm>
            <a:off x="4860979" y="3429000"/>
            <a:ext cx="2470042" cy="339025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5667440"/>
      </p:ext>
    </p:extLst>
  </p:cSld>
  <p:clrMapOvr>
    <a:masterClrMapping/>
  </p:clrMapOvr>
</p:sld>
</file>

<file path=ppt/slides/slide7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p>
            <a:pPr lvl="0">
              <a:defRPr/>
            </a:pPr>
            <a:r>
              <a:rPr lang="ko-KR" altLang="en-US"/>
              <a:t>웹 시각화</a:t>
            </a:r>
            <a:endParaRPr lang="ko-KR" altLang="en-US"/>
          </a:p>
        </p:txBody>
      </p:sp>
      <p:pic>
        <p:nvPicPr>
          <p:cNvPr id="3" name="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tretch>
            <a:fillRect/>
          </a:stretch>
        </p:blipFill>
        <p:spPr>
          <a:xfrm>
            <a:off x="609599" y="1600199"/>
            <a:ext cx="9416923" cy="4525963"/>
          </a:xfrm>
          <a:prstGeom prst="rect">
            <a:avLst/>
          </a:prstGeom>
        </p:spPr>
      </p:pic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>
              <a:defRPr/>
            </a:pPr>
            <a:r>
              <a:rPr lang="ko-KR" altLang="en-US"/>
              <a:t>XML(군산사랑상품권 가맹점)</a:t>
            </a:r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68</a:t>
            </a:fld>
            <a:endParaRPr lang="ko-KR" altLang="en-US"/>
          </a:p>
        </p:txBody>
      </p:sp>
      <p:sp>
        <p:nvSpPr>
          <p:cNvPr id="6" name="가로 글상자 5"/>
          <p:cNvSpPr txBox="1"/>
          <p:nvPr/>
        </p:nvSpPr>
        <p:spPr>
          <a:xfrm>
            <a:off x="3956618" y="514667"/>
            <a:ext cx="3218824" cy="902971"/>
          </a:xfrm>
          <a:prstGeom prst="rect">
            <a:avLst/>
          </a:prstGeom>
        </p:spPr>
        <p:txBody>
          <a:bodyPr wrap="none">
            <a:spAutoFit/>
          </a:bodyPr>
          <a:p>
            <a:pPr lvl="0">
              <a:defRPr/>
            </a:pPr>
            <a:r>
              <a:rPr lang="ko-KR" altLang="en-US">
                <a:latin typeface="나눔고딕"/>
                <a:ea typeface="나눔고딕"/>
              </a:rPr>
              <a:t>군산 전역에 상가를 볼 수 있음</a:t>
            </a:r>
            <a:r>
              <a:rPr lang="en-US" altLang="ko-KR">
                <a:latin typeface="나눔고딕"/>
                <a:ea typeface="나눔고딕"/>
              </a:rPr>
              <a:t>.</a:t>
            </a:r>
            <a:endParaRPr lang="en-US" altLang="ko-KR">
              <a:latin typeface="나눔고딕"/>
              <a:ea typeface="나눔고딕"/>
            </a:endParaRPr>
          </a:p>
          <a:p>
            <a:pPr lvl="0">
              <a:defRPr/>
            </a:pPr>
            <a:r>
              <a:rPr lang="en-US" altLang="ko-KR">
                <a:latin typeface="나눔고딕"/>
                <a:ea typeface="나눔고딕"/>
              </a:rPr>
              <a:t>(</a:t>
            </a:r>
            <a:r>
              <a:rPr lang="ko-KR" altLang="en-US">
                <a:latin typeface="나눔고딕"/>
                <a:ea typeface="나눔고딕"/>
              </a:rPr>
              <a:t>노란색 음영은 군산사랑상품권</a:t>
            </a:r>
            <a:endParaRPr lang="ko-KR" altLang="en-US">
              <a:latin typeface="나눔고딕"/>
              <a:ea typeface="나눔고딕"/>
            </a:endParaRPr>
          </a:p>
          <a:p>
            <a:pPr lvl="0">
              <a:defRPr/>
            </a:pPr>
            <a:r>
              <a:rPr lang="ko-KR" altLang="en-US">
                <a:latin typeface="나눔고딕"/>
                <a:ea typeface="나눔고딕"/>
              </a:rPr>
              <a:t>가맹점을 뜻함</a:t>
            </a:r>
            <a:r>
              <a:rPr lang="en-US" altLang="ko-KR">
                <a:latin typeface="나눔고딕"/>
                <a:ea typeface="나눔고딕"/>
              </a:rPr>
              <a:t>)</a:t>
            </a:r>
            <a:endParaRPr lang="en-US" altLang="ko-KR">
              <a:latin typeface="나눔고딕"/>
              <a:ea typeface="나눔고딕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777467" y="1192501"/>
            <a:ext cx="4804930" cy="1895475"/>
          </a:xfrm>
          <a:prstGeom prst="rect">
            <a:avLst/>
          </a:prstGeom>
        </p:spPr>
      </p:pic>
      <p:cxnSp>
        <p:nvCxnSpPr>
          <p:cNvPr id="8" name="양방향 화살표 7"/>
          <p:cNvCxnSpPr>
            <a:stCxn id="6" idx="3"/>
            <a:endCxn id="7" idx="0"/>
          </p:cNvCxnSpPr>
          <p:nvPr/>
        </p:nvCxnSpPr>
        <p:spPr>
          <a:xfrm>
            <a:off x="7175442" y="966152"/>
            <a:ext cx="2004490" cy="226348"/>
          </a:xfrm>
          <a:prstGeom prst="bentConnector2">
            <a:avLst/>
          </a:prstGeom>
          <a:ln>
            <a:solidFill>
              <a:srgbClr val="0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1113380"/>
      </p:ext>
    </p:extLst>
  </p:cSld>
  <p:clrMapOvr>
    <a:masterClrMapping/>
  </p:clrMapOvr>
</p:sld>
</file>

<file path=ppt/slides/slide7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p>
            <a:pPr lvl="0">
              <a:defRPr/>
            </a:pPr>
            <a:r>
              <a:rPr lang="ko-KR" altLang="en-US"/>
              <a:t>웹 시각화</a:t>
            </a:r>
            <a:endParaRPr lang="ko-KR" altLang="en-US"/>
          </a:p>
        </p:txBody>
      </p:sp>
      <p:pic>
        <p:nvPicPr>
          <p:cNvPr id="3" name="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tretch>
            <a:fillRect/>
          </a:stretch>
        </p:blipFill>
        <p:spPr>
          <a:xfrm>
            <a:off x="609599" y="1625456"/>
            <a:ext cx="9211572" cy="4525963"/>
          </a:xfrm>
          <a:prstGeom prst="rect">
            <a:avLst/>
          </a:prstGeom>
        </p:spPr>
      </p:pic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>
              <a:defRPr/>
            </a:pPr>
            <a:r>
              <a:rPr lang="ko-KR" altLang="en-US"/>
              <a:t>XML(군산사랑상품권 가맹점)</a:t>
            </a:r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>
              <a:defRPr/>
            </a:pPr>
            <a:fld id="{AD22CD3B-FDDF-4998-970C-76E6E0BEC65F}" type="slidenum">
              <a:rPr lang="en-US" altLang="en-US"/>
              <a:pPr lvl="0">
                <a:defRPr/>
              </a:pPr>
              <a:t>69</a:t>
            </a:fld>
            <a:endParaRPr lang="en-US" altLang="en-US"/>
          </a:p>
        </p:txBody>
      </p:sp>
      <p:sp>
        <p:nvSpPr>
          <p:cNvPr id="6" name="가로 글상자 5"/>
          <p:cNvSpPr txBox="1"/>
          <p:nvPr/>
        </p:nvSpPr>
        <p:spPr>
          <a:xfrm>
            <a:off x="8737599" y="1307754"/>
            <a:ext cx="2552071" cy="635404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>
                <a:latin typeface="나눔고딕"/>
                <a:ea typeface="나눔고딕"/>
              </a:rPr>
              <a:t>착한가격 업소</a:t>
            </a:r>
            <a:r>
              <a:rPr lang="en-US" altLang="ko-KR">
                <a:latin typeface="나눔고딕"/>
                <a:ea typeface="나눔고딕"/>
              </a:rPr>
              <a:t>,</a:t>
            </a:r>
            <a:endParaRPr lang="en-US" altLang="ko-KR">
              <a:latin typeface="나눔고딕"/>
              <a:ea typeface="나눔고딕"/>
            </a:endParaRPr>
          </a:p>
          <a:p>
            <a:pPr lvl="0">
              <a:defRPr/>
            </a:pPr>
            <a:r>
              <a:rPr lang="ko-KR" altLang="en-US">
                <a:latin typeface="나눔고딕"/>
                <a:ea typeface="나눔고딕"/>
              </a:rPr>
              <a:t>백년가게 등 볼수가 있음</a:t>
            </a:r>
            <a:endParaRPr lang="ko-KR" altLang="en-US">
              <a:latin typeface="나눔고딕"/>
              <a:ea typeface="나눔고딕"/>
            </a:endParaRPr>
          </a:p>
        </p:txBody>
      </p:sp>
    </p:spTree>
    <p:extLst>
      <p:ext uri="{BB962C8B-B14F-4D97-AF65-F5344CB8AC3E}">
        <p14:creationId xmlns:p14="http://schemas.microsoft.com/office/powerpoint/2010/main" val="3786591195"/>
      </p:ext>
    </p:extLst>
  </p:cSld>
  <p:clrMapOvr>
    <a:masterClrMapping/>
  </p:clrMapOvr>
</p:sld>
</file>

<file path=ppt/slides/slide7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p>
            <a:pPr lvl="0">
              <a:defRPr/>
            </a:pPr>
            <a:r>
              <a:rPr lang="ko-KR" altLang="en-US"/>
              <a:t>웹 시각화</a:t>
            </a:r>
            <a:endParaRPr lang="ko-KR" altLang="en-US"/>
          </a:p>
        </p:txBody>
      </p:sp>
      <p:pic>
        <p:nvPicPr>
          <p:cNvPr id="3" name="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tretch>
            <a:fillRect/>
          </a:stretch>
        </p:blipFill>
        <p:spPr>
          <a:xfrm>
            <a:off x="1264663" y="1625456"/>
            <a:ext cx="9662673" cy="4525963"/>
          </a:xfrm>
          <a:prstGeom prst="rect">
            <a:avLst/>
          </a:prstGeom>
        </p:spPr>
      </p:pic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>
              <a:defRPr/>
            </a:pPr>
            <a:r>
              <a:rPr lang="ko-KR" altLang="en-US"/>
              <a:t>XML(군산사랑상품권 가맹점)</a:t>
            </a:r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0051090"/>
      </p:ext>
    </p:extLst>
  </p:cSld>
  <p:clrMapOvr>
    <a:masterClrMapping/>
  </p:clrMapOvr>
</p:sld>
</file>

<file path=ppt/slides/slide7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p>
            <a:pPr lvl="0">
              <a:defRPr/>
            </a:pPr>
            <a:r>
              <a:rPr lang="ko-KR" altLang="en-US"/>
              <a:t>웹 시각화</a:t>
            </a:r>
            <a:endParaRPr lang="ko-KR" altLang="en-US"/>
          </a:p>
        </p:txBody>
      </p:sp>
      <p:pic>
        <p:nvPicPr>
          <p:cNvPr id="3" name="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tretch>
            <a:fillRect/>
          </a:stretch>
        </p:blipFill>
        <p:spPr>
          <a:xfrm>
            <a:off x="840507" y="1785708"/>
            <a:ext cx="4867954" cy="1095527"/>
          </a:xfrm>
          <a:prstGeom prst="rect">
            <a:avLst/>
          </a:prstGeom>
        </p:spPr>
      </p:pic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>
              <a:defRPr/>
            </a:pPr>
            <a:r>
              <a:rPr lang="ko-KR" altLang="en-US"/>
              <a:t>XML(군산사랑상품권 가맹점)</a:t>
            </a:r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54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40507" y="2881236"/>
            <a:ext cx="6650182" cy="3442054"/>
          </a:xfrm>
          <a:prstGeom prst="rect">
            <a:avLst/>
          </a:prstGeom>
        </p:spPr>
      </p:pic>
      <p:sp>
        <p:nvSpPr>
          <p:cNvPr id="7" name="가로 글상자 6"/>
          <p:cNvSpPr txBox="1"/>
          <p:nvPr/>
        </p:nvSpPr>
        <p:spPr>
          <a:xfrm>
            <a:off x="6096000" y="2012840"/>
            <a:ext cx="3562876" cy="642729"/>
          </a:xfrm>
          <a:prstGeom prst="rect">
            <a:avLst/>
          </a:prstGeom>
        </p:spPr>
        <p:txBody>
          <a:bodyPr wrap="none">
            <a:spAutoFit/>
          </a:bodyPr>
          <a:p>
            <a:pPr lvl="0">
              <a:defRPr/>
            </a:pPr>
            <a:r>
              <a:rPr lang="ko-KR" altLang="en-US">
                <a:latin typeface="나눔고딕"/>
                <a:ea typeface="나눔고딕"/>
              </a:rPr>
              <a:t>군산사랑상품권 가맹점이 맞을경우</a:t>
            </a:r>
            <a:endParaRPr lang="ko-KR" altLang="en-US">
              <a:latin typeface="나눔고딕"/>
              <a:ea typeface="나눔고딕"/>
            </a:endParaRPr>
          </a:p>
          <a:p>
            <a:pPr lvl="0">
              <a:defRPr/>
            </a:pPr>
            <a:r>
              <a:rPr lang="en-US" altLang="ko-KR">
                <a:latin typeface="나눔고딕"/>
                <a:ea typeface="나눔고딕"/>
              </a:rPr>
              <a:t>tr</a:t>
            </a:r>
            <a:r>
              <a:rPr lang="ko-KR" altLang="en-US">
                <a:latin typeface="나눔고딕"/>
                <a:ea typeface="나눔고딕"/>
              </a:rPr>
              <a:t> 부분의 배경을 노랗게 만들기</a:t>
            </a:r>
            <a:endParaRPr lang="ko-KR" altLang="en-US">
              <a:latin typeface="나눔고딕"/>
              <a:ea typeface="나눔고딕"/>
            </a:endParaRPr>
          </a:p>
        </p:txBody>
      </p:sp>
      <p:sp>
        <p:nvSpPr>
          <p:cNvPr id="8" name="가로 글상자 7"/>
          <p:cNvSpPr txBox="1"/>
          <p:nvPr/>
        </p:nvSpPr>
        <p:spPr>
          <a:xfrm>
            <a:off x="8026396" y="4280898"/>
            <a:ext cx="1570993" cy="365397"/>
          </a:xfrm>
          <a:prstGeom prst="rect">
            <a:avLst/>
          </a:prstGeom>
        </p:spPr>
        <p:txBody>
          <a:bodyPr wrap="none">
            <a:spAutoFit/>
          </a:bodyPr>
          <a:p>
            <a:pPr lvl="0">
              <a:defRPr/>
            </a:pPr>
            <a:r>
              <a:rPr lang="ko-KR" altLang="en-US">
                <a:latin typeface="나눔고딕"/>
                <a:ea typeface="나눔고딕"/>
              </a:rPr>
              <a:t>그래프 그리기</a:t>
            </a:r>
            <a:endParaRPr lang="ko-KR" altLang="en-US">
              <a:latin typeface="나눔고딕"/>
              <a:ea typeface="나눔고딕"/>
            </a:endParaRPr>
          </a:p>
        </p:txBody>
      </p:sp>
    </p:spTree>
    <p:extLst>
      <p:ext uri="{BB962C8B-B14F-4D97-AF65-F5344CB8AC3E}">
        <p14:creationId xmlns:p14="http://schemas.microsoft.com/office/powerpoint/2010/main" val="683598710"/>
      </p:ext>
    </p:extLst>
  </p:cSld>
  <p:clrMapOvr>
    <a:masterClrMapping/>
  </p:clrMapOvr>
</p:sld>
</file>

<file path=ppt/slides/slide7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p>
            <a:pPr lvl="0">
              <a:defRPr/>
            </a:pPr>
            <a:r>
              <a:rPr lang="ko-KR" altLang="en-US"/>
              <a:t>웹 시각화</a:t>
            </a:r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>
              <a:defRPr/>
            </a:pPr>
            <a:r>
              <a:rPr lang="ko-KR" altLang="en-US"/>
              <a:t>XML(군산사랑상품권 가맹점)</a:t>
            </a:r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>
              <a:defRPr/>
            </a:pPr>
            <a:fld id="{AD22CD3B-FDDF-4998-970C-76E6E0BEC65F}" type="slidenum">
              <a:rPr lang="en-US" altLang="en-US"/>
              <a:pPr lvl="0">
                <a:defRPr/>
              </a:pPr>
              <a:t>55</a:t>
            </a:fld>
            <a:endParaRPr lang="en-US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61203" y="1777688"/>
            <a:ext cx="5534797" cy="32389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09599" y="3686931"/>
            <a:ext cx="7678221" cy="1562318"/>
          </a:xfrm>
          <a:prstGeom prst="rect">
            <a:avLst/>
          </a:prstGeom>
        </p:spPr>
      </p:pic>
      <p:sp>
        <p:nvSpPr>
          <p:cNvPr id="12" name="가로 글상자 11"/>
          <p:cNvSpPr txBox="1"/>
          <p:nvPr/>
        </p:nvSpPr>
        <p:spPr>
          <a:xfrm>
            <a:off x="6899073" y="1777688"/>
            <a:ext cx="2777494" cy="363509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>
                <a:latin typeface="나눔고딕"/>
                <a:ea typeface="나눔고딕"/>
              </a:rPr>
              <a:t>짝수</a:t>
            </a:r>
            <a:r>
              <a:rPr lang="en-US" altLang="ko-KR">
                <a:latin typeface="나눔고딕"/>
                <a:ea typeface="나눔고딕"/>
              </a:rPr>
              <a:t> tr</a:t>
            </a:r>
            <a:r>
              <a:rPr lang="ko-KR" altLang="en-US">
                <a:latin typeface="나눔고딕"/>
                <a:ea typeface="나눔고딕"/>
              </a:rPr>
              <a:t> 색을 바꿔주는 코드</a:t>
            </a:r>
            <a:endParaRPr lang="ko-KR" altLang="en-US">
              <a:latin typeface="나눔고딕"/>
              <a:ea typeface="나눔고딕"/>
            </a:endParaRPr>
          </a:p>
        </p:txBody>
      </p:sp>
      <p:sp>
        <p:nvSpPr>
          <p:cNvPr id="13" name="가로 글상자 12"/>
          <p:cNvSpPr txBox="1"/>
          <p:nvPr/>
        </p:nvSpPr>
        <p:spPr>
          <a:xfrm>
            <a:off x="8737599" y="4149608"/>
            <a:ext cx="2777494" cy="636964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>
                <a:latin typeface="나눔고딕"/>
                <a:ea typeface="나눔고딕"/>
              </a:rPr>
              <a:t>특정 가게 목록을</a:t>
            </a:r>
            <a:endParaRPr lang="ko-KR" altLang="en-US">
              <a:latin typeface="나눔고딕"/>
              <a:ea typeface="나눔고딕"/>
            </a:endParaRPr>
          </a:p>
          <a:p>
            <a:pPr lvl="0">
              <a:defRPr/>
            </a:pPr>
            <a:r>
              <a:rPr lang="ko-KR" altLang="en-US">
                <a:latin typeface="나눔고딕"/>
                <a:ea typeface="나눔고딕"/>
              </a:rPr>
              <a:t>보러 가게하기</a:t>
            </a:r>
            <a:endParaRPr lang="ko-KR" altLang="en-US">
              <a:latin typeface="나눔고딕"/>
              <a:ea typeface="나눔고딕"/>
            </a:endParaRPr>
          </a:p>
        </p:txBody>
      </p:sp>
    </p:spTree>
    <p:extLst>
      <p:ext uri="{BB962C8B-B14F-4D97-AF65-F5344CB8AC3E}">
        <p14:creationId xmlns:p14="http://schemas.microsoft.com/office/powerpoint/2010/main" val="3306294583"/>
      </p:ext>
    </p:extLst>
  </p:cSld>
  <p:clrMapOvr>
    <a:masterClrMapping/>
  </p:clrMapOvr>
</p:sld>
</file>

<file path=ppt/slides/slide7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XML(군산사랑상품권 가맹점)</a:t>
            </a:r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en-US" altLang="en-US"/>
              <a:pPr lvl="0">
                <a:defRPr/>
              </a:pPr>
              <a:t>33</a:t>
            </a:fld>
            <a:endParaRPr lang="en-US" altLang="en-US"/>
          </a:p>
        </p:txBody>
      </p:sp>
      <p:sp>
        <p:nvSpPr>
          <p:cNvPr id="6" name="타원 5"/>
          <p:cNvSpPr/>
          <p:nvPr/>
        </p:nvSpPr>
        <p:spPr>
          <a:xfrm>
            <a:off x="2553970" y="2641962"/>
            <a:ext cx="1611628" cy="1574075"/>
          </a:xfrm>
          <a:prstGeom prst="ellipse">
            <a:avLst/>
          </a:prstGeom>
          <a:solidFill>
            <a:srgbClr val="FFF7CC">
              <a:alpha val="100000"/>
            </a:srgbClr>
          </a:solidFill>
          <a:ln w="19050" cap="flat" cmpd="sng" algn="ctr">
            <a:noFill/>
            <a:prstDash val="solid"/>
          </a:ln>
          <a:effectLst>
            <a:outerShdw dist="76200" algn="ctr" rotWithShape="0">
              <a:srgbClr val="806B00">
                <a:alpha val="71760"/>
              </a:srgbClr>
            </a:outerShdw>
          </a:effectLst>
        </p:spPr>
        <p:txBody>
          <a:bodyPr anchor="ctr"/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8000" b="0" i="0" u="none" strike="noStrike" kern="1200" cap="none" spc="0" normalizeH="0" baseline="0">
                <a:solidFill>
                  <a:srgbClr val="806B00"/>
                </a:solidFill>
                <a:latin typeface="나눔스퀘어라운드 ExtraBold"/>
                <a:ea typeface="나눔스퀘어라운드 ExtraBold"/>
              </a:rPr>
              <a:t>4</a:t>
            </a:r>
          </a:p>
        </p:txBody>
      </p:sp>
      <p:sp>
        <p:nvSpPr>
          <p:cNvPr id="7" name="가로 글상자 6"/>
          <p:cNvSpPr txBox="1"/>
          <p:nvPr/>
        </p:nvSpPr>
        <p:spPr>
          <a:xfrm>
            <a:off x="4418347" y="2773747"/>
            <a:ext cx="5179387" cy="13105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8000" b="0" i="0" u="none" strike="noStrike" kern="1200" cap="none" spc="0" normalizeH="0" baseline="0">
                <a:solidFill>
                  <a:srgbClr val="000000"/>
                </a:solidFill>
                <a:latin typeface="나눔스퀘어라운드 Bold"/>
                <a:ea typeface="나눔스퀘어라운드 Bold"/>
              </a:rPr>
              <a:t>마무리</a:t>
            </a:r>
            <a:endParaRPr kumimoji="0" lang="ko-KR" altLang="en-US" sz="8000" b="0" i="0" u="none" strike="noStrike" kern="1200" cap="none" spc="0" normalizeH="0" baseline="0">
              <a:solidFill>
                <a:srgbClr val="000000"/>
              </a:solidFill>
              <a:latin typeface="나눔스퀘어라운드 Bold"/>
              <a:ea typeface="나눔스퀘어라운드 Bold"/>
            </a:endParaRPr>
          </a:p>
        </p:txBody>
      </p:sp>
      <p:cxnSp>
        <p:nvCxnSpPr>
          <p:cNvPr id="8" name="선 7"/>
          <p:cNvCxnSpPr/>
          <p:nvPr/>
        </p:nvCxnSpPr>
        <p:spPr>
          <a:xfrm>
            <a:off x="4418347" y="4084252"/>
            <a:ext cx="412348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가로 글상자 8"/>
          <p:cNvSpPr txBox="1"/>
          <p:nvPr/>
        </p:nvSpPr>
        <p:spPr>
          <a:xfrm>
            <a:off x="4418347" y="4216038"/>
            <a:ext cx="3121643" cy="9065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latin typeface="나눔고딕"/>
                <a:ea typeface="나눔고딕"/>
                <a:cs typeface="+mn-cs"/>
              </a:rPr>
              <a:t>-</a:t>
            </a:r>
            <a:r>
              <a:rPr lang="ko-KR" altLang="en-US">
                <a:latin typeface="나눔고딕"/>
                <a:ea typeface="나눔고딕"/>
                <a:cs typeface="+mn-cs"/>
              </a:rPr>
              <a:t> 숫자로 보는 우리의 프로젝트</a:t>
            </a:r>
            <a:endParaRPr lang="ko-KR" altLang="en-US">
              <a:latin typeface="나눔고딕"/>
              <a:ea typeface="나눔고딕"/>
              <a:cs typeface="+mn-cs"/>
            </a:endParaRPr>
          </a:p>
          <a:p>
            <a:pPr lvl="0">
              <a:defRPr/>
            </a:pPr>
            <a:r>
              <a:rPr lang="en-US" altLang="ko-KR">
                <a:latin typeface="나눔고딕"/>
                <a:ea typeface="나눔고딕"/>
                <a:cs typeface="+mn-cs"/>
              </a:rPr>
              <a:t>-</a:t>
            </a:r>
            <a:r>
              <a:rPr lang="ko-KR" altLang="en-US">
                <a:latin typeface="나눔고딕"/>
                <a:ea typeface="나눔고딕"/>
                <a:cs typeface="+mn-cs"/>
              </a:rPr>
              <a:t> 로드맵 </a:t>
            </a:r>
            <a:r>
              <a:rPr lang="en-US" altLang="ko-KR">
                <a:latin typeface="나눔고딕"/>
                <a:ea typeface="나눔고딕"/>
                <a:cs typeface="+mn-cs"/>
              </a:rPr>
              <a:t>/</a:t>
            </a:r>
            <a:r>
              <a:rPr lang="ko-KR" altLang="en-US">
                <a:latin typeface="나눔고딕"/>
                <a:ea typeface="나눔고딕"/>
                <a:cs typeface="+mn-cs"/>
              </a:rPr>
              <a:t> 간트차트</a:t>
            </a:r>
            <a:endParaRPr lang="ko-KR" altLang="en-US">
              <a:latin typeface="나눔고딕"/>
              <a:ea typeface="나눔고딕"/>
              <a:cs typeface="+mn-cs"/>
            </a:endParaRPr>
          </a:p>
          <a:p>
            <a:pPr lvl="0">
              <a:defRPr/>
            </a:pPr>
            <a:r>
              <a:rPr lang="en-US" altLang="ko-KR">
                <a:latin typeface="나눔고딕"/>
                <a:ea typeface="나눔고딕"/>
                <a:cs typeface="+mn-cs"/>
              </a:rPr>
              <a:t>-</a:t>
            </a:r>
            <a:r>
              <a:rPr lang="ko-KR" altLang="en-US">
                <a:latin typeface="나눔고딕"/>
                <a:ea typeface="나눔고딕"/>
                <a:cs typeface="+mn-cs"/>
              </a:rPr>
              <a:t> 마무리</a:t>
            </a:r>
            <a:endParaRPr lang="ko-KR" altLang="en-US">
              <a:latin typeface="나눔고딕"/>
              <a:ea typeface="나눔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11150979"/>
      </p:ext>
    </p:extLst>
  </p:cSld>
  <p:clrMapOvr>
    <a:masterClrMapping/>
  </p:clrMapOvr>
</p:sld>
</file>

<file path=ppt/slides/slide7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p>
            <a:pPr lvl="0">
              <a:defRPr/>
            </a:pPr>
            <a:r>
              <a:rPr lang="ko-KR" altLang="en-US"/>
              <a:t>숫자로 보는 우리의 프로젝트</a:t>
            </a:r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>
              <a:defRPr/>
            </a:pPr>
            <a:r>
              <a:rPr lang="ko-KR" altLang="en-US"/>
              <a:t>XML(군산사랑상품권 가맹점)</a:t>
            </a:r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36</a:t>
            </a:fld>
            <a:endParaRPr lang="ko-KR" altLang="en-US"/>
          </a:p>
        </p:txBody>
      </p:sp>
      <p:sp>
        <p:nvSpPr>
          <p:cNvPr id="6" name="가로 글상자 5"/>
          <p:cNvSpPr txBox="1"/>
          <p:nvPr/>
        </p:nvSpPr>
        <p:spPr>
          <a:xfrm>
            <a:off x="3464848" y="1887681"/>
            <a:ext cx="2883764" cy="1044114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en-US" altLang="ko-KR" sz="6300">
                <a:solidFill>
                  <a:srgbClr val="c75252"/>
                </a:solidFill>
                <a:latin typeface="나눔스퀘어라운드 ExtraBold"/>
                <a:ea typeface="나눔스퀘어라운드 ExtraBold"/>
              </a:rPr>
              <a:t>12507</a:t>
            </a:r>
            <a:endParaRPr lang="en-US" altLang="ko-KR" sz="6300">
              <a:solidFill>
                <a:srgbClr val="c75252"/>
              </a:solidFill>
              <a:latin typeface="나눔스퀘어라운드 ExtraBold"/>
              <a:ea typeface="나눔스퀘어라운드 ExtraBold"/>
            </a:endParaRPr>
          </a:p>
        </p:txBody>
      </p:sp>
      <p:cxnSp>
        <p:nvCxnSpPr>
          <p:cNvPr id="7" name="선 6"/>
          <p:cNvCxnSpPr>
            <a:stCxn id="6" idx="1"/>
            <a:endCxn id="8" idx="3"/>
          </p:cNvCxnSpPr>
          <p:nvPr/>
        </p:nvCxnSpPr>
        <p:spPr>
          <a:xfrm rot="10800000">
            <a:off x="2801822" y="2254999"/>
            <a:ext cx="663026" cy="15473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가로 글상자 7"/>
          <p:cNvSpPr txBox="1"/>
          <p:nvPr/>
        </p:nvSpPr>
        <p:spPr>
          <a:xfrm>
            <a:off x="1076411" y="1936864"/>
            <a:ext cx="1725411" cy="636271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>
                <a:latin typeface="나눔고딕"/>
                <a:ea typeface="나눔고딕"/>
              </a:rPr>
              <a:t>군산사랑상품권</a:t>
            </a:r>
            <a:endParaRPr lang="ko-KR" altLang="en-US">
              <a:latin typeface="나눔고딕"/>
              <a:ea typeface="나눔고딕"/>
            </a:endParaRPr>
          </a:p>
          <a:p>
            <a:pPr lvl="0">
              <a:defRPr/>
            </a:pPr>
            <a:r>
              <a:rPr lang="ko-KR" altLang="en-US">
                <a:latin typeface="나눔고딕"/>
                <a:ea typeface="나눔고딕"/>
              </a:rPr>
              <a:t>가맹점 리스트</a:t>
            </a:r>
            <a:endParaRPr lang="ko-KR" altLang="en-US">
              <a:latin typeface="나눔고딕"/>
              <a:ea typeface="나눔고딕"/>
            </a:endParaRPr>
          </a:p>
        </p:txBody>
      </p:sp>
      <p:sp>
        <p:nvSpPr>
          <p:cNvPr id="9" name="가로 글상자 8"/>
          <p:cNvSpPr txBox="1"/>
          <p:nvPr/>
        </p:nvSpPr>
        <p:spPr>
          <a:xfrm>
            <a:off x="9856987" y="1887681"/>
            <a:ext cx="1725411" cy="358314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>
                <a:latin typeface="나눔고딕"/>
                <a:ea typeface="나눔고딕"/>
              </a:rPr>
              <a:t>군산상가 수</a:t>
            </a:r>
            <a:endParaRPr lang="ko-KR" altLang="en-US">
              <a:latin typeface="나눔고딕"/>
              <a:ea typeface="나눔고딕"/>
            </a:endParaRPr>
          </a:p>
        </p:txBody>
      </p:sp>
      <p:sp>
        <p:nvSpPr>
          <p:cNvPr id="10" name="가로 글상자 9"/>
          <p:cNvSpPr txBox="1"/>
          <p:nvPr/>
        </p:nvSpPr>
        <p:spPr>
          <a:xfrm>
            <a:off x="6348612" y="5993129"/>
            <a:ext cx="5233786" cy="363221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>
                <a:latin typeface="나눔고딕"/>
                <a:ea typeface="나눔고딕"/>
              </a:rPr>
              <a:t>※ 등록된 업소 기준으로 해당 수와 다를 수 있음</a:t>
            </a:r>
            <a:r>
              <a:rPr lang="en-US" altLang="ko-KR">
                <a:latin typeface="나눔고딕"/>
                <a:ea typeface="나눔고딕"/>
              </a:rPr>
              <a:t>.</a:t>
            </a:r>
            <a:endParaRPr lang="en-US" altLang="ko-KR">
              <a:latin typeface="나눔고딕"/>
              <a:ea typeface="나눔고딕"/>
            </a:endParaRPr>
          </a:p>
        </p:txBody>
      </p:sp>
      <p:sp>
        <p:nvSpPr>
          <p:cNvPr id="11" name="가로 글상자 10"/>
          <p:cNvSpPr txBox="1"/>
          <p:nvPr/>
        </p:nvSpPr>
        <p:spPr>
          <a:xfrm>
            <a:off x="6096000" y="1887681"/>
            <a:ext cx="3372280" cy="1253664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en-US" altLang="ko-KR" sz="7700">
                <a:solidFill>
                  <a:srgbClr val="7d5a0d"/>
                </a:solidFill>
                <a:latin typeface="나눔스퀘어라운드 ExtraBold"/>
                <a:ea typeface="나눔스퀘어라운드 ExtraBold"/>
              </a:rPr>
              <a:t>16243</a:t>
            </a:r>
            <a:endParaRPr lang="en-US" altLang="ko-KR" sz="7700">
              <a:solidFill>
                <a:srgbClr val="7d5a0d"/>
              </a:solidFill>
              <a:latin typeface="나눔스퀘어라운드 ExtraBold"/>
              <a:ea typeface="나눔스퀘어라운드 ExtraBold"/>
            </a:endParaRPr>
          </a:p>
        </p:txBody>
      </p:sp>
      <p:cxnSp>
        <p:nvCxnSpPr>
          <p:cNvPr id="12" name="선 11"/>
          <p:cNvCxnSpPr>
            <a:stCxn id="9" idx="1"/>
            <a:endCxn id="11" idx="3"/>
          </p:cNvCxnSpPr>
          <p:nvPr/>
        </p:nvCxnSpPr>
        <p:spPr>
          <a:xfrm rot="5400000">
            <a:off x="9438796" y="2096322"/>
            <a:ext cx="447674" cy="38870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가로 글상자 12"/>
          <p:cNvSpPr txBox="1"/>
          <p:nvPr/>
        </p:nvSpPr>
        <p:spPr>
          <a:xfrm>
            <a:off x="3796360" y="3061681"/>
            <a:ext cx="2883764" cy="1052383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en-US" altLang="ko-KR" sz="6300">
                <a:solidFill>
                  <a:srgbClr val="dd9797"/>
                </a:solidFill>
                <a:latin typeface="나눔스퀘어라운드 ExtraBold"/>
                <a:ea typeface="나눔스퀘어라운드 ExtraBold"/>
              </a:rPr>
              <a:t>3646</a:t>
            </a:r>
            <a:endParaRPr lang="en-US" altLang="ko-KR" sz="6300">
              <a:solidFill>
                <a:srgbClr val="dd9797"/>
              </a:solidFill>
              <a:latin typeface="나눔스퀘어라운드 ExtraBold"/>
              <a:ea typeface="나눔스퀘어라운드 ExtraBold"/>
            </a:endParaRPr>
          </a:p>
        </p:txBody>
      </p:sp>
      <p:cxnSp>
        <p:nvCxnSpPr>
          <p:cNvPr id="14" name="선 13"/>
          <p:cNvCxnSpPr>
            <a:stCxn id="13" idx="1"/>
            <a:endCxn id="15" idx="3"/>
          </p:cNvCxnSpPr>
          <p:nvPr/>
        </p:nvCxnSpPr>
        <p:spPr>
          <a:xfrm rot="10800000">
            <a:off x="3133334" y="3430904"/>
            <a:ext cx="663027" cy="1569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가로 글상자 14"/>
          <p:cNvSpPr txBox="1"/>
          <p:nvPr/>
        </p:nvSpPr>
        <p:spPr>
          <a:xfrm>
            <a:off x="1076411" y="3110864"/>
            <a:ext cx="2056923" cy="640081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>
                <a:latin typeface="나눔고딕"/>
                <a:ea typeface="나눔고딕"/>
              </a:rPr>
              <a:t>군산사랑상품권</a:t>
            </a:r>
            <a:endParaRPr lang="ko-KR" altLang="en-US">
              <a:latin typeface="나눔고딕"/>
              <a:ea typeface="나눔고딕"/>
            </a:endParaRPr>
          </a:p>
          <a:p>
            <a:pPr lvl="0">
              <a:defRPr/>
            </a:pPr>
            <a:r>
              <a:rPr lang="ko-KR" altLang="en-US">
                <a:latin typeface="나눔고딕"/>
                <a:ea typeface="나눔고딕"/>
              </a:rPr>
              <a:t>가맹점 </a:t>
            </a:r>
            <a:r>
              <a:rPr lang="en-US" altLang="ko-KR">
                <a:latin typeface="나눔고딕"/>
                <a:ea typeface="나눔고딕"/>
              </a:rPr>
              <a:t>(</a:t>
            </a:r>
            <a:r>
              <a:rPr lang="ko-KR" altLang="en-US">
                <a:latin typeface="나눔고딕"/>
                <a:ea typeface="나눔고딕"/>
              </a:rPr>
              <a:t>음식점업</a:t>
            </a:r>
            <a:r>
              <a:rPr lang="en-US" altLang="ko-KR">
                <a:latin typeface="나눔고딕"/>
                <a:ea typeface="나눔고딕"/>
              </a:rPr>
              <a:t>)</a:t>
            </a:r>
            <a:endParaRPr lang="en-US" altLang="ko-KR">
              <a:latin typeface="나눔고딕"/>
              <a:ea typeface="나눔고딕"/>
            </a:endParaRPr>
          </a:p>
        </p:txBody>
      </p:sp>
      <p:sp>
        <p:nvSpPr>
          <p:cNvPr id="16" name="가로 글상자 15"/>
          <p:cNvSpPr txBox="1"/>
          <p:nvPr/>
        </p:nvSpPr>
        <p:spPr>
          <a:xfrm>
            <a:off x="9856987" y="2961040"/>
            <a:ext cx="1725411" cy="637505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>
                <a:latin typeface="나눔고딕"/>
                <a:ea typeface="나눔고딕"/>
              </a:rPr>
              <a:t>군산상가 수</a:t>
            </a:r>
            <a:endParaRPr lang="ko-KR" altLang="en-US">
              <a:latin typeface="나눔고딕"/>
              <a:ea typeface="나눔고딕"/>
            </a:endParaRPr>
          </a:p>
          <a:p>
            <a:pPr lvl="0">
              <a:defRPr/>
            </a:pPr>
            <a:r>
              <a:rPr lang="en-US" altLang="ko-KR">
                <a:latin typeface="나눔고딕"/>
                <a:ea typeface="나눔고딕"/>
              </a:rPr>
              <a:t>(</a:t>
            </a:r>
            <a:r>
              <a:rPr lang="ko-KR" altLang="en-US">
                <a:latin typeface="나눔고딕"/>
                <a:ea typeface="나눔고딕"/>
              </a:rPr>
              <a:t>음식점업</a:t>
            </a:r>
            <a:r>
              <a:rPr lang="en-US" altLang="ko-KR">
                <a:latin typeface="나눔고딕"/>
                <a:ea typeface="나눔고딕"/>
              </a:rPr>
              <a:t>)</a:t>
            </a:r>
            <a:endParaRPr lang="en-US" altLang="ko-KR">
              <a:latin typeface="나눔고딕"/>
              <a:ea typeface="나눔고딕"/>
            </a:endParaRPr>
          </a:p>
        </p:txBody>
      </p:sp>
      <p:sp>
        <p:nvSpPr>
          <p:cNvPr id="17" name="가로 글상자 16"/>
          <p:cNvSpPr txBox="1"/>
          <p:nvPr/>
        </p:nvSpPr>
        <p:spPr>
          <a:xfrm>
            <a:off x="6096000" y="2961040"/>
            <a:ext cx="3372280" cy="1256630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en-US" altLang="ko-KR" sz="7700">
                <a:solidFill>
                  <a:srgbClr val="f2ce80"/>
                </a:solidFill>
                <a:latin typeface="나눔스퀘어라운드 ExtraBold"/>
                <a:ea typeface="나눔스퀘어라운드 ExtraBold"/>
              </a:rPr>
              <a:t>5251</a:t>
            </a:r>
            <a:endParaRPr lang="en-US" altLang="ko-KR" sz="7700">
              <a:solidFill>
                <a:srgbClr val="f2ce80"/>
              </a:solidFill>
              <a:latin typeface="나눔스퀘어라운드 ExtraBold"/>
              <a:ea typeface="나눔스퀘어라운드 ExtraBold"/>
            </a:endParaRPr>
          </a:p>
        </p:txBody>
      </p:sp>
      <p:cxnSp>
        <p:nvCxnSpPr>
          <p:cNvPr id="18" name="선 17"/>
          <p:cNvCxnSpPr>
            <a:stCxn id="16" idx="1"/>
            <a:endCxn id="17" idx="3"/>
          </p:cNvCxnSpPr>
          <p:nvPr/>
        </p:nvCxnSpPr>
        <p:spPr>
          <a:xfrm rot="5400000">
            <a:off x="9438796" y="3169682"/>
            <a:ext cx="447674" cy="38870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가로 글상자 18"/>
          <p:cNvSpPr txBox="1"/>
          <p:nvPr/>
        </p:nvSpPr>
        <p:spPr>
          <a:xfrm>
            <a:off x="2723717" y="4217670"/>
            <a:ext cx="1232763" cy="1052383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en-US" altLang="ko-KR" sz="6300">
                <a:solidFill>
                  <a:srgbClr val="808080"/>
                </a:solidFill>
                <a:latin typeface="나눔스퀘어라운드 ExtraBold"/>
                <a:ea typeface="나눔스퀘어라운드 ExtraBold"/>
              </a:rPr>
              <a:t>13</a:t>
            </a:r>
            <a:endParaRPr lang="en-US" altLang="ko-KR" sz="6300">
              <a:solidFill>
                <a:srgbClr val="808080"/>
              </a:solidFill>
              <a:latin typeface="나눔스퀘어라운드 ExtraBold"/>
              <a:ea typeface="나눔스퀘어라운드 ExtraBold"/>
            </a:endParaRPr>
          </a:p>
        </p:txBody>
      </p:sp>
      <p:sp>
        <p:nvSpPr>
          <p:cNvPr id="20" name="가로 글상자 19"/>
          <p:cNvSpPr txBox="1"/>
          <p:nvPr/>
        </p:nvSpPr>
        <p:spPr>
          <a:xfrm>
            <a:off x="4621861" y="4217670"/>
            <a:ext cx="1232763" cy="1052383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en-US" altLang="ko-KR" sz="6300">
                <a:solidFill>
                  <a:srgbClr val="808080"/>
                </a:solidFill>
                <a:latin typeface="나눔스퀘어라운드 ExtraBold"/>
                <a:ea typeface="나눔스퀘어라운드 ExtraBold"/>
              </a:rPr>
              <a:t>57</a:t>
            </a:r>
            <a:endParaRPr lang="en-US" altLang="ko-KR" sz="6300">
              <a:solidFill>
                <a:srgbClr val="808080"/>
              </a:solidFill>
              <a:latin typeface="나눔스퀘어라운드 ExtraBold"/>
              <a:ea typeface="나눔스퀘어라운드 ExtraBold"/>
            </a:endParaRPr>
          </a:p>
        </p:txBody>
      </p:sp>
      <p:sp>
        <p:nvSpPr>
          <p:cNvPr id="21" name="가로 글상자 20"/>
          <p:cNvSpPr txBox="1"/>
          <p:nvPr/>
        </p:nvSpPr>
        <p:spPr>
          <a:xfrm>
            <a:off x="6680125" y="4217670"/>
            <a:ext cx="1232763" cy="1052383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en-US" altLang="ko-KR" sz="6300">
                <a:solidFill>
                  <a:srgbClr val="808080"/>
                </a:solidFill>
                <a:latin typeface="나눔스퀘어라운드 ExtraBold"/>
                <a:ea typeface="나눔스퀘어라운드 ExtraBold"/>
              </a:rPr>
              <a:t>21</a:t>
            </a:r>
            <a:endParaRPr lang="en-US" altLang="ko-KR" sz="6300">
              <a:solidFill>
                <a:srgbClr val="808080"/>
              </a:solidFill>
              <a:latin typeface="나눔스퀘어라운드 ExtraBold"/>
              <a:ea typeface="나눔스퀘어라운드 ExtraBold"/>
            </a:endParaRPr>
          </a:p>
        </p:txBody>
      </p:sp>
      <p:sp>
        <p:nvSpPr>
          <p:cNvPr id="22" name="가로 글상자 21"/>
          <p:cNvSpPr txBox="1"/>
          <p:nvPr/>
        </p:nvSpPr>
        <p:spPr>
          <a:xfrm>
            <a:off x="8737598" y="4217670"/>
            <a:ext cx="1232763" cy="1052383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en-US" altLang="ko-KR" sz="6300">
                <a:solidFill>
                  <a:srgbClr val="808080"/>
                </a:solidFill>
                <a:latin typeface="나눔스퀘어라운드 ExtraBold"/>
                <a:ea typeface="나눔스퀘어라운드 ExtraBold"/>
              </a:rPr>
              <a:t>37</a:t>
            </a:r>
            <a:endParaRPr lang="en-US" altLang="ko-KR" sz="6300">
              <a:solidFill>
                <a:srgbClr val="808080"/>
              </a:solidFill>
              <a:latin typeface="나눔스퀘어라운드 ExtraBold"/>
              <a:ea typeface="나눔스퀘어라운드 ExtraBold"/>
            </a:endParaRPr>
          </a:p>
        </p:txBody>
      </p:sp>
      <p:sp>
        <p:nvSpPr>
          <p:cNvPr id="23" name="가로 글상자 22"/>
          <p:cNvSpPr txBox="1"/>
          <p:nvPr/>
        </p:nvSpPr>
        <p:spPr>
          <a:xfrm>
            <a:off x="2108676" y="5270053"/>
            <a:ext cx="2056923" cy="636272"/>
          </a:xfrm>
          <a:prstGeom prst="rect">
            <a:avLst/>
          </a:prstGeom>
        </p:spPr>
        <p:txBody>
          <a:bodyPr wrap="square">
            <a:spAutoFit/>
          </a:bodyPr>
          <a:p>
            <a:pPr lvl="0" algn="ctr">
              <a:defRPr/>
            </a:pPr>
            <a:r>
              <a:rPr lang="ko-KR" altLang="en-US">
                <a:latin typeface="나눔고딕"/>
                <a:ea typeface="나눔고딕"/>
              </a:rPr>
              <a:t>군산시 내</a:t>
            </a:r>
            <a:endParaRPr lang="ko-KR" altLang="en-US">
              <a:latin typeface="나눔고딕"/>
              <a:ea typeface="나눔고딕"/>
            </a:endParaRPr>
          </a:p>
          <a:p>
            <a:pPr lvl="0" algn="ctr">
              <a:defRPr/>
            </a:pPr>
            <a:r>
              <a:rPr lang="ko-KR" altLang="en-US">
                <a:latin typeface="나눔고딕"/>
                <a:ea typeface="나눔고딕"/>
              </a:rPr>
              <a:t>백년가게 음식점</a:t>
            </a:r>
            <a:endParaRPr lang="ko-KR" altLang="en-US">
              <a:latin typeface="나눔고딕"/>
              <a:ea typeface="나눔고딕"/>
            </a:endParaRPr>
          </a:p>
        </p:txBody>
      </p:sp>
      <p:sp>
        <p:nvSpPr>
          <p:cNvPr id="24" name="가로 글상자 23"/>
          <p:cNvSpPr txBox="1"/>
          <p:nvPr/>
        </p:nvSpPr>
        <p:spPr>
          <a:xfrm>
            <a:off x="4039075" y="5270053"/>
            <a:ext cx="2056923" cy="643067"/>
          </a:xfrm>
          <a:prstGeom prst="rect">
            <a:avLst/>
          </a:prstGeom>
        </p:spPr>
        <p:txBody>
          <a:bodyPr wrap="square">
            <a:spAutoFit/>
          </a:bodyPr>
          <a:p>
            <a:pPr lvl="0" algn="ctr">
              <a:defRPr/>
            </a:pPr>
            <a:r>
              <a:rPr lang="ko-KR" altLang="en-US">
                <a:latin typeface="나눔고딕"/>
                <a:ea typeface="나눔고딕"/>
              </a:rPr>
              <a:t>군산시</a:t>
            </a:r>
            <a:endParaRPr lang="ko-KR" altLang="en-US">
              <a:latin typeface="나눔고딕"/>
              <a:ea typeface="나눔고딕"/>
            </a:endParaRPr>
          </a:p>
          <a:p>
            <a:pPr lvl="0" algn="ctr">
              <a:defRPr/>
            </a:pPr>
            <a:r>
              <a:rPr lang="ko-KR" altLang="en-US">
                <a:latin typeface="나눔고딕"/>
                <a:ea typeface="나눔고딕"/>
              </a:rPr>
              <a:t>모범음식점</a:t>
            </a:r>
            <a:endParaRPr lang="ko-KR" altLang="en-US">
              <a:latin typeface="나눔고딕"/>
              <a:ea typeface="나눔고딕"/>
            </a:endParaRPr>
          </a:p>
        </p:txBody>
      </p:sp>
      <p:sp>
        <p:nvSpPr>
          <p:cNvPr id="25" name="가로 글상자 24"/>
          <p:cNvSpPr txBox="1"/>
          <p:nvPr/>
        </p:nvSpPr>
        <p:spPr>
          <a:xfrm>
            <a:off x="6268045" y="5270053"/>
            <a:ext cx="2056923" cy="643067"/>
          </a:xfrm>
          <a:prstGeom prst="rect">
            <a:avLst/>
          </a:prstGeom>
        </p:spPr>
        <p:txBody>
          <a:bodyPr wrap="square">
            <a:spAutoFit/>
          </a:bodyPr>
          <a:p>
            <a:pPr lvl="0" algn="ctr">
              <a:defRPr/>
            </a:pPr>
            <a:r>
              <a:rPr lang="ko-KR" altLang="en-US">
                <a:latin typeface="나눔고딕"/>
                <a:ea typeface="나눔고딕"/>
              </a:rPr>
              <a:t>군산시</a:t>
            </a:r>
            <a:endParaRPr lang="ko-KR" altLang="en-US">
              <a:latin typeface="나눔고딕"/>
              <a:ea typeface="나눔고딕"/>
            </a:endParaRPr>
          </a:p>
          <a:p>
            <a:pPr lvl="0" algn="ctr">
              <a:defRPr/>
            </a:pPr>
            <a:r>
              <a:rPr lang="ko-KR" altLang="en-US">
                <a:latin typeface="나눔고딕"/>
                <a:ea typeface="나눔고딕"/>
              </a:rPr>
              <a:t>착한가격업소</a:t>
            </a:r>
            <a:endParaRPr lang="ko-KR" altLang="en-US">
              <a:latin typeface="나눔고딕"/>
              <a:ea typeface="나눔고딕"/>
            </a:endParaRPr>
          </a:p>
        </p:txBody>
      </p:sp>
      <p:sp>
        <p:nvSpPr>
          <p:cNvPr id="26" name="가로 글상자 25"/>
          <p:cNvSpPr txBox="1"/>
          <p:nvPr/>
        </p:nvSpPr>
        <p:spPr>
          <a:xfrm>
            <a:off x="8325518" y="5270053"/>
            <a:ext cx="2056924" cy="643067"/>
          </a:xfrm>
          <a:prstGeom prst="rect">
            <a:avLst/>
          </a:prstGeom>
        </p:spPr>
        <p:txBody>
          <a:bodyPr wrap="square">
            <a:spAutoFit/>
          </a:bodyPr>
          <a:p>
            <a:pPr lvl="0" algn="ctr">
              <a:defRPr/>
            </a:pPr>
            <a:r>
              <a:rPr lang="ko-KR" altLang="en-US">
                <a:latin typeface="나눔고딕"/>
                <a:ea typeface="나눔고딕"/>
              </a:rPr>
              <a:t>군산시청</a:t>
            </a:r>
            <a:endParaRPr lang="ko-KR" altLang="en-US">
              <a:latin typeface="나눔고딕"/>
              <a:ea typeface="나눔고딕"/>
            </a:endParaRPr>
          </a:p>
          <a:p>
            <a:pPr lvl="0" algn="ctr">
              <a:defRPr/>
            </a:pPr>
            <a:r>
              <a:rPr lang="ko-KR" altLang="en-US">
                <a:latin typeface="나눔고딕"/>
                <a:ea typeface="나눔고딕"/>
              </a:rPr>
              <a:t>선정맛집</a:t>
            </a:r>
            <a:endParaRPr lang="ko-KR" altLang="en-US">
              <a:latin typeface="나눔고딕"/>
              <a:ea typeface="나눔고딕"/>
            </a:endParaRPr>
          </a:p>
        </p:txBody>
      </p:sp>
    </p:spTree>
    <p:extLst>
      <p:ext uri="{BB962C8B-B14F-4D97-AF65-F5344CB8AC3E}">
        <p14:creationId xmlns:p14="http://schemas.microsoft.com/office/powerpoint/2010/main" val="1375683402"/>
      </p:ext>
    </p:extLst>
  </p:cSld>
  <p:clrMapOvr>
    <a:masterClrMapping/>
  </p:clrMapOvr>
</p:sld>
</file>

<file path=ppt/slides/slide7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로드맵</a:t>
            </a:r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XML(군산사랑상품권 가맹점)</a:t>
            </a:r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en-US" altLang="en-US"/>
              <a:pPr lvl="0">
                <a:defRPr/>
              </a:pPr>
              <a:t>38</a:t>
            </a:fld>
            <a:endParaRPr lang="en-US" altLang="en-US"/>
          </a:p>
        </p:txBody>
      </p:sp>
      <p:sp>
        <p:nvSpPr>
          <p:cNvPr id="6" name="직사각형 5"/>
          <p:cNvSpPr/>
          <p:nvPr/>
        </p:nvSpPr>
        <p:spPr>
          <a:xfrm>
            <a:off x="0" y="3905250"/>
            <a:ext cx="12192000" cy="807203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1061633" y="4074762"/>
            <a:ext cx="452033" cy="468178"/>
          </a:xfrm>
          <a:prstGeom prst="ellipse">
            <a:avLst/>
          </a:prstGeom>
          <a:solidFill>
            <a:srgbClr val="ff0000"/>
          </a:solidFill>
          <a:ln w="127000">
            <a:solidFill>
              <a:srgbClr val="ffd7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5869983" y="4074762"/>
            <a:ext cx="452033" cy="468178"/>
          </a:xfrm>
          <a:prstGeom prst="ellipse">
            <a:avLst/>
          </a:prstGeom>
          <a:solidFill>
            <a:srgbClr val="ff0000"/>
          </a:solidFill>
          <a:ln w="127000">
            <a:solidFill>
              <a:srgbClr val="ffd7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10159998" y="4074762"/>
            <a:ext cx="452033" cy="468178"/>
          </a:xfrm>
          <a:prstGeom prst="ellipse">
            <a:avLst/>
          </a:prstGeom>
          <a:solidFill>
            <a:srgbClr val="ff0000"/>
          </a:solidFill>
          <a:ln w="127000">
            <a:solidFill>
              <a:srgbClr val="ffd7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cxnSp>
        <p:nvCxnSpPr>
          <p:cNvPr id="10" name="꺾인 연결선 9"/>
          <p:cNvCxnSpPr>
            <a:stCxn id="7" idx="4"/>
            <a:endCxn id="11" idx="0"/>
          </p:cNvCxnSpPr>
          <p:nvPr/>
        </p:nvCxnSpPr>
        <p:spPr>
          <a:xfrm rot="5400000" flipV="1">
            <a:off x="1701238" y="4129351"/>
            <a:ext cx="541478" cy="1368653"/>
          </a:xfrm>
          <a:prstGeom prst="bentConnector3">
            <a:avLst>
              <a:gd name="adj1" fmla="val 50000"/>
            </a:avLst>
          </a:prstGeom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가로 글상자 10"/>
          <p:cNvSpPr txBox="1"/>
          <p:nvPr/>
        </p:nvSpPr>
        <p:spPr>
          <a:xfrm>
            <a:off x="1766341" y="5084417"/>
            <a:ext cx="1935074" cy="1186672"/>
          </a:xfrm>
          <a:prstGeom prst="rect">
            <a:avLst/>
          </a:prstGeom>
          <a:solidFill>
            <a:srgbClr val="bfbfbf"/>
          </a:solidFill>
          <a:ln>
            <a:solidFill>
              <a:srgbClr val="000000"/>
            </a:solidFill>
          </a:ln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trike="sngStrike">
                <a:latin typeface="나눔고딕"/>
                <a:ea typeface="나눔고딕"/>
                <a:cs typeface="+mn-cs"/>
              </a:rPr>
              <a:t>10</a:t>
            </a:r>
            <a:r>
              <a:rPr lang="ko-KR" altLang="en-US" strike="sngStrike">
                <a:latin typeface="나눔고딕"/>
                <a:ea typeface="나눔고딕"/>
                <a:cs typeface="+mn-cs"/>
              </a:rPr>
              <a:t>월</a:t>
            </a:r>
            <a:endParaRPr lang="ko-KR" altLang="en-US" strike="sngStrike">
              <a:latin typeface="나눔고딕"/>
              <a:ea typeface="나눔고딕"/>
              <a:cs typeface="+mn-cs"/>
            </a:endParaRPr>
          </a:p>
          <a:p>
            <a:pPr lvl="0">
              <a:defRPr/>
            </a:pPr>
            <a:r>
              <a:rPr lang="en-US" altLang="ko-KR" strike="sngStrike">
                <a:latin typeface="나눔고딕"/>
                <a:ea typeface="나눔고딕"/>
                <a:cs typeface="+mn-cs"/>
              </a:rPr>
              <a:t>-</a:t>
            </a:r>
            <a:r>
              <a:rPr lang="ko-KR" altLang="en-US" strike="sngStrike">
                <a:latin typeface="나눔고딕"/>
                <a:ea typeface="나눔고딕"/>
                <a:cs typeface="+mn-cs"/>
              </a:rPr>
              <a:t> 제안서 발표</a:t>
            </a:r>
            <a:endParaRPr lang="ko-KR" altLang="en-US" strike="sngStrike">
              <a:latin typeface="나눔고딕"/>
              <a:ea typeface="나눔고딕"/>
              <a:cs typeface="+mn-cs"/>
            </a:endParaRPr>
          </a:p>
          <a:p>
            <a:pPr lvl="0">
              <a:defRPr/>
            </a:pPr>
            <a:r>
              <a:rPr lang="en-US" altLang="ko-KR" strike="sngStrike">
                <a:latin typeface="나눔고딕"/>
                <a:ea typeface="나눔고딕"/>
                <a:cs typeface="+mn-cs"/>
              </a:rPr>
              <a:t>-</a:t>
            </a:r>
            <a:r>
              <a:rPr lang="ko-KR" altLang="en-US" strike="sngStrike">
                <a:latin typeface="나눔고딕"/>
                <a:ea typeface="나눔고딕"/>
                <a:cs typeface="+mn-cs"/>
              </a:rPr>
              <a:t> 데이터 수집</a:t>
            </a:r>
            <a:endParaRPr lang="ko-KR" altLang="en-US" strike="sngStrike">
              <a:latin typeface="나눔고딕"/>
              <a:ea typeface="나눔고딕"/>
              <a:cs typeface="+mn-cs"/>
            </a:endParaRPr>
          </a:p>
          <a:p>
            <a:pPr lvl="0">
              <a:defRPr/>
            </a:pPr>
            <a:r>
              <a:rPr lang="en-US" altLang="ko-KR" strike="sngStrike">
                <a:latin typeface="나눔고딕"/>
                <a:ea typeface="나눔고딕"/>
                <a:cs typeface="+mn-cs"/>
              </a:rPr>
              <a:t>-</a:t>
            </a:r>
            <a:r>
              <a:rPr lang="ko-KR" altLang="en-US" strike="sngStrike">
                <a:latin typeface="나눔고딕"/>
                <a:ea typeface="나눔고딕"/>
                <a:cs typeface="+mn-cs"/>
              </a:rPr>
              <a:t> 아이디어 구체화</a:t>
            </a:r>
            <a:endParaRPr lang="ko-KR" altLang="en-US" strike="sngStrike">
              <a:latin typeface="나눔고딕"/>
              <a:ea typeface="나눔고딕"/>
              <a:cs typeface="+mn-cs"/>
            </a:endParaRPr>
          </a:p>
        </p:txBody>
      </p:sp>
      <p:sp>
        <p:nvSpPr>
          <p:cNvPr id="12" name="가로 글상자 11"/>
          <p:cNvSpPr txBox="1"/>
          <p:nvPr/>
        </p:nvSpPr>
        <p:spPr>
          <a:xfrm>
            <a:off x="2733878" y="1949043"/>
            <a:ext cx="2499897" cy="1735227"/>
          </a:xfrm>
          <a:prstGeom prst="rect">
            <a:avLst/>
          </a:prstGeom>
          <a:solidFill>
            <a:srgbClr val="bfbfbf"/>
          </a:solidFill>
          <a:ln>
            <a:solidFill>
              <a:srgbClr val="000000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trike="sngStrike">
                <a:latin typeface="나눔고딕"/>
                <a:ea typeface="나눔고딕"/>
                <a:cs typeface="+mn-cs"/>
              </a:rPr>
              <a:t>11</a:t>
            </a:r>
            <a:r>
              <a:rPr lang="ko-KR" altLang="en-US" strike="sngStrike">
                <a:latin typeface="나눔고딕"/>
                <a:ea typeface="나눔고딕"/>
                <a:cs typeface="+mn-cs"/>
              </a:rPr>
              <a:t>월 </a:t>
            </a:r>
            <a:r>
              <a:rPr lang="en-US" altLang="ko-KR" strike="sngStrike">
                <a:latin typeface="나눔고딕"/>
                <a:ea typeface="나눔고딕"/>
                <a:cs typeface="+mn-cs"/>
              </a:rPr>
              <a:t>(1~15</a:t>
            </a:r>
            <a:r>
              <a:rPr lang="ko-KR" altLang="en-US" strike="sngStrike">
                <a:latin typeface="나눔고딕"/>
                <a:ea typeface="나눔고딕"/>
                <a:cs typeface="+mn-cs"/>
              </a:rPr>
              <a:t>일</a:t>
            </a:r>
            <a:r>
              <a:rPr lang="en-US" altLang="ko-KR" strike="sngStrike">
                <a:latin typeface="나눔고딕"/>
                <a:ea typeface="나눔고딕"/>
                <a:cs typeface="+mn-cs"/>
              </a:rPr>
              <a:t>)</a:t>
            </a:r>
            <a:endParaRPr lang="en-US" altLang="ko-KR" strike="sngStrike">
              <a:latin typeface="나눔고딕"/>
              <a:ea typeface="나눔고딕"/>
              <a:cs typeface="+mn-cs"/>
            </a:endParaRPr>
          </a:p>
          <a:p>
            <a:pPr lvl="0">
              <a:defRPr/>
            </a:pPr>
            <a:r>
              <a:rPr lang="en-US" altLang="ko-KR" strike="sngStrike">
                <a:latin typeface="나눔고딕"/>
                <a:ea typeface="나눔고딕"/>
                <a:cs typeface="+mn-cs"/>
              </a:rPr>
              <a:t>-</a:t>
            </a:r>
            <a:r>
              <a:rPr lang="ko-KR" altLang="en-US" strike="sngStrike">
                <a:latin typeface="나눔고딕"/>
                <a:ea typeface="나눔고딕"/>
                <a:cs typeface="+mn-cs"/>
              </a:rPr>
              <a:t> 프로젝트 중간발표</a:t>
            </a:r>
            <a:endParaRPr lang="ko-KR" altLang="en-US" strike="sngStrike">
              <a:latin typeface="나눔고딕"/>
              <a:ea typeface="나눔고딕"/>
              <a:cs typeface="+mn-cs"/>
            </a:endParaRPr>
          </a:p>
          <a:p>
            <a:pPr lvl="0">
              <a:defRPr/>
            </a:pPr>
            <a:r>
              <a:rPr lang="en-US" altLang="ko-KR" strike="sngStrike">
                <a:latin typeface="나눔고딕"/>
                <a:ea typeface="나눔고딕"/>
                <a:cs typeface="+mn-cs"/>
              </a:rPr>
              <a:t>-</a:t>
            </a:r>
            <a:r>
              <a:rPr lang="ko-KR" altLang="en-US" strike="sngStrike">
                <a:latin typeface="나눔고딕"/>
                <a:ea typeface="나눔고딕"/>
                <a:cs typeface="+mn-cs"/>
              </a:rPr>
              <a:t> 데이터 크롤링</a:t>
            </a:r>
            <a:endParaRPr lang="en-US" altLang="ko-KR" b="1">
              <a:latin typeface="나눔고딕"/>
              <a:ea typeface="나눔고딕"/>
              <a:cs typeface="+mn-cs"/>
            </a:endParaRPr>
          </a:p>
          <a:p>
            <a:pPr lvl="0">
              <a:defRPr/>
            </a:pPr>
            <a:r>
              <a:rPr lang="en-US" altLang="ko-KR" strike="sngStrike">
                <a:latin typeface="나눔고딕"/>
                <a:ea typeface="나눔고딕"/>
                <a:cs typeface="+mn-cs"/>
              </a:rPr>
              <a:t>-</a:t>
            </a:r>
            <a:r>
              <a:rPr lang="ko-KR" altLang="en-US" strike="sngStrike">
                <a:latin typeface="나눔고딕"/>
                <a:ea typeface="나눔고딕"/>
                <a:cs typeface="+mn-cs"/>
              </a:rPr>
              <a:t> 트리 설계</a:t>
            </a:r>
            <a:endParaRPr lang="ko-KR" altLang="en-US" strike="sngStrike">
              <a:latin typeface="나눔고딕"/>
              <a:ea typeface="나눔고딕"/>
              <a:cs typeface="+mn-cs"/>
            </a:endParaRPr>
          </a:p>
          <a:p>
            <a:pPr lvl="0">
              <a:defRPr/>
            </a:pPr>
            <a:r>
              <a:rPr lang="en-US" altLang="ko-KR" strike="sngStrike">
                <a:latin typeface="나눔고딕"/>
                <a:ea typeface="나눔고딕"/>
                <a:cs typeface="+mn-cs"/>
              </a:rPr>
              <a:t>-</a:t>
            </a:r>
            <a:r>
              <a:rPr lang="ko-KR" altLang="en-US" strike="sngStrike">
                <a:latin typeface="나눔고딕"/>
                <a:ea typeface="나눔고딕"/>
                <a:cs typeface="+mn-cs"/>
              </a:rPr>
              <a:t> </a:t>
            </a:r>
            <a:r>
              <a:rPr lang="en-US" altLang="ko-KR" strike="sngStrike">
                <a:latin typeface="나눔고딕"/>
                <a:ea typeface="나눔고딕"/>
                <a:cs typeface="+mn-cs"/>
              </a:rPr>
              <a:t>XSD </a:t>
            </a:r>
            <a:r>
              <a:rPr lang="ko-KR" altLang="en-US" strike="sngStrike">
                <a:latin typeface="나눔고딕"/>
                <a:ea typeface="나눔고딕"/>
                <a:cs typeface="+mn-cs"/>
              </a:rPr>
              <a:t>설계</a:t>
            </a:r>
            <a:endParaRPr lang="ko-KR" altLang="en-US" strike="sngStrike">
              <a:latin typeface="나눔고딕"/>
              <a:ea typeface="나눔고딕"/>
              <a:cs typeface="+mn-cs"/>
            </a:endParaRPr>
          </a:p>
          <a:p>
            <a:pPr lvl="0">
              <a:defRPr/>
            </a:pPr>
            <a:r>
              <a:rPr lang="en-US" altLang="ko-KR" strike="sngStrike">
                <a:latin typeface="나눔고딕"/>
                <a:ea typeface="나눔고딕"/>
                <a:cs typeface="+mn-cs"/>
              </a:rPr>
              <a:t>- IE, ER</a:t>
            </a:r>
            <a:endParaRPr lang="en-US" altLang="ko-KR" strike="sngStrike">
              <a:latin typeface="나눔고딕"/>
              <a:ea typeface="나눔고딕"/>
              <a:cs typeface="+mn-cs"/>
            </a:endParaRPr>
          </a:p>
        </p:txBody>
      </p:sp>
      <p:cxnSp>
        <p:nvCxnSpPr>
          <p:cNvPr id="13" name="꺾인 연결선 12"/>
          <p:cNvCxnSpPr>
            <a:stCxn id="12" idx="3"/>
            <a:endCxn id="8" idx="0"/>
          </p:cNvCxnSpPr>
          <p:nvPr/>
        </p:nvCxnSpPr>
        <p:spPr>
          <a:xfrm>
            <a:off x="5233775" y="2678544"/>
            <a:ext cx="862224" cy="1396218"/>
          </a:xfrm>
          <a:prstGeom prst="bentConnector2">
            <a:avLst/>
          </a:prstGeom>
          <a:noFill/>
          <a:ln w="12700" cap="flat" cmpd="sng" algn="ctr">
            <a:solidFill>
              <a:srgbClr val="000000">
                <a:alpha val="100000"/>
              </a:srgbClr>
            </a:solidFill>
            <a:prstDash val="solid"/>
          </a:ln>
        </p:spPr>
      </p:cxnSp>
      <p:sp>
        <p:nvSpPr>
          <p:cNvPr id="14" name="가로 글상자 13"/>
          <p:cNvSpPr txBox="1"/>
          <p:nvPr/>
        </p:nvSpPr>
        <p:spPr>
          <a:xfrm>
            <a:off x="6958221" y="2562935"/>
            <a:ext cx="2136353" cy="2550085"/>
          </a:xfrm>
          <a:prstGeom prst="rect">
            <a:avLst/>
          </a:prstGeom>
          <a:solidFill>
            <a:srgbClr val="bfbfbf"/>
          </a:solidFill>
          <a:ln>
            <a:solidFill>
              <a:srgbClr val="000000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trike="sngStrike">
                <a:latin typeface="나눔고딕"/>
                <a:ea typeface="나눔고딕"/>
                <a:cs typeface="+mn-cs"/>
              </a:rPr>
              <a:t>11</a:t>
            </a:r>
            <a:r>
              <a:rPr lang="ko-KR" altLang="en-US" strike="sngStrike">
                <a:latin typeface="나눔고딕"/>
                <a:ea typeface="나눔고딕"/>
                <a:cs typeface="+mn-cs"/>
              </a:rPr>
              <a:t>월 </a:t>
            </a:r>
            <a:r>
              <a:rPr lang="en-US" altLang="ko-KR" strike="sngStrike">
                <a:latin typeface="나눔고딕"/>
                <a:ea typeface="나눔고딕"/>
                <a:cs typeface="+mn-cs"/>
              </a:rPr>
              <a:t>(15~31</a:t>
            </a:r>
            <a:r>
              <a:rPr lang="ko-KR" altLang="en-US" strike="sngStrike">
                <a:latin typeface="나눔고딕"/>
                <a:ea typeface="나눔고딕"/>
                <a:cs typeface="+mn-cs"/>
              </a:rPr>
              <a:t>일</a:t>
            </a:r>
            <a:r>
              <a:rPr lang="en-US" altLang="ko-KR" strike="sngStrike">
                <a:latin typeface="나눔고딕"/>
                <a:ea typeface="나눔고딕"/>
                <a:cs typeface="+mn-cs"/>
              </a:rPr>
              <a:t>)</a:t>
            </a:r>
            <a:endParaRPr lang="en-US" altLang="ko-KR" strike="sngStrike">
              <a:latin typeface="나눔고딕"/>
              <a:ea typeface="나눔고딕"/>
              <a:cs typeface="+mn-cs"/>
            </a:endParaRPr>
          </a:p>
          <a:p>
            <a:pPr lvl="0">
              <a:defRPr/>
            </a:pPr>
            <a:r>
              <a:rPr lang="en-US" altLang="ko-KR" strike="sngStrike">
                <a:latin typeface="나눔고딕"/>
                <a:ea typeface="나눔고딕"/>
                <a:cs typeface="+mn-cs"/>
              </a:rPr>
              <a:t>-</a:t>
            </a:r>
            <a:r>
              <a:rPr lang="ko-KR" altLang="en-US" strike="sngStrike">
                <a:latin typeface="나눔고딕"/>
                <a:ea typeface="나눔고딕"/>
                <a:cs typeface="+mn-cs"/>
              </a:rPr>
              <a:t> 프로젝트 최종발표</a:t>
            </a:r>
            <a:endParaRPr lang="ko-KR" altLang="en-US" strike="sngStrike">
              <a:latin typeface="나눔고딕"/>
              <a:ea typeface="나눔고딕"/>
              <a:cs typeface="+mn-cs"/>
            </a:endParaRPr>
          </a:p>
          <a:p>
            <a:pPr lvl="0">
              <a:defRPr/>
            </a:pPr>
            <a:r>
              <a:rPr lang="en-US" altLang="ko-KR" strike="sngStrike">
                <a:latin typeface="나눔고딕"/>
                <a:ea typeface="나눔고딕"/>
                <a:cs typeface="+mn-cs"/>
              </a:rPr>
              <a:t>- </a:t>
            </a:r>
            <a:r>
              <a:rPr lang="ko-KR" altLang="en-US" strike="sngStrike">
                <a:latin typeface="나눔고딕"/>
                <a:ea typeface="나눔고딕"/>
                <a:cs typeface="+mn-cs"/>
              </a:rPr>
              <a:t>데이터 삽입</a:t>
            </a:r>
            <a:endParaRPr lang="ko-KR" altLang="en-US" strike="sngStrike">
              <a:latin typeface="나눔고딕"/>
              <a:ea typeface="나눔고딕"/>
              <a:cs typeface="+mn-cs"/>
            </a:endParaRPr>
          </a:p>
          <a:p>
            <a:pPr lvl="0">
              <a:defRPr/>
            </a:pPr>
            <a:r>
              <a:rPr lang="en-US" altLang="ko-KR" strike="sngStrike">
                <a:latin typeface="나눔고딕"/>
                <a:ea typeface="나눔고딕"/>
                <a:cs typeface="+mn-cs"/>
              </a:rPr>
              <a:t>-</a:t>
            </a:r>
            <a:r>
              <a:rPr lang="ko-KR" altLang="en-US" strike="sngStrike">
                <a:latin typeface="나눔고딕"/>
                <a:ea typeface="나눔고딕"/>
                <a:cs typeface="+mn-cs"/>
              </a:rPr>
              <a:t> </a:t>
            </a:r>
            <a:r>
              <a:rPr lang="en-US" altLang="ko-KR" strike="sngStrike">
                <a:latin typeface="나눔고딕"/>
                <a:ea typeface="나눔고딕"/>
                <a:cs typeface="+mn-cs"/>
              </a:rPr>
              <a:t>XML</a:t>
            </a:r>
            <a:r>
              <a:rPr lang="ko-KR" altLang="en-US" strike="sngStrike">
                <a:latin typeface="나눔고딕"/>
                <a:ea typeface="나눔고딕"/>
                <a:cs typeface="+mn-cs"/>
              </a:rPr>
              <a:t> 데이터 통합</a:t>
            </a:r>
            <a:endParaRPr lang="ko-KR" altLang="en-US" strike="sngStrike">
              <a:latin typeface="나눔고딕"/>
              <a:ea typeface="나눔고딕"/>
              <a:cs typeface="+mn-cs"/>
            </a:endParaRPr>
          </a:p>
          <a:p>
            <a:pPr lvl="0">
              <a:defRPr/>
            </a:pPr>
            <a:r>
              <a:rPr lang="en-US" altLang="ko-KR" strike="sngStrike">
                <a:latin typeface="나눔고딕"/>
                <a:ea typeface="나눔고딕"/>
                <a:cs typeface="+mn-cs"/>
              </a:rPr>
              <a:t>- </a:t>
            </a:r>
            <a:r>
              <a:rPr lang="ko-KR" altLang="en-US" strike="sngStrike">
                <a:latin typeface="나눔고딕"/>
                <a:ea typeface="나눔고딕"/>
                <a:cs typeface="+mn-cs"/>
              </a:rPr>
              <a:t>통합 </a:t>
            </a:r>
            <a:r>
              <a:rPr lang="en-US" altLang="ko-KR" strike="sngStrike">
                <a:latin typeface="나눔고딕"/>
                <a:ea typeface="나눔고딕"/>
                <a:cs typeface="+mn-cs"/>
              </a:rPr>
              <a:t>XSD </a:t>
            </a:r>
            <a:r>
              <a:rPr lang="ko-KR" altLang="en-US" strike="sngStrike">
                <a:latin typeface="나눔고딕"/>
                <a:ea typeface="나눔고딕"/>
                <a:cs typeface="+mn-cs"/>
              </a:rPr>
              <a:t>작성</a:t>
            </a:r>
            <a:endParaRPr lang="ko-KR" altLang="en-US" strike="sngStrike">
              <a:latin typeface="나눔고딕"/>
              <a:ea typeface="나눔고딕"/>
              <a:cs typeface="+mn-cs"/>
            </a:endParaRPr>
          </a:p>
          <a:p>
            <a:pPr lvl="0">
              <a:defRPr/>
            </a:pPr>
            <a:r>
              <a:rPr lang="en-US" altLang="ko-KR" strike="sngStrike">
                <a:latin typeface="나눔고딕"/>
                <a:ea typeface="나눔고딕"/>
                <a:cs typeface="+mn-cs"/>
              </a:rPr>
              <a:t>-</a:t>
            </a:r>
            <a:r>
              <a:rPr lang="ko-KR" altLang="en-US" strike="sngStrike">
                <a:latin typeface="나눔고딕"/>
                <a:ea typeface="나눔고딕"/>
                <a:cs typeface="+mn-cs"/>
              </a:rPr>
              <a:t> </a:t>
            </a:r>
            <a:r>
              <a:rPr lang="en-US" altLang="ko-KR" strike="sngStrike">
                <a:latin typeface="나눔고딕"/>
                <a:ea typeface="나눔고딕"/>
                <a:cs typeface="+mn-cs"/>
              </a:rPr>
              <a:t>XSD </a:t>
            </a:r>
            <a:r>
              <a:rPr lang="ko-KR" altLang="en-US" strike="sngStrike">
                <a:latin typeface="나눔고딕"/>
                <a:ea typeface="나눔고딕"/>
                <a:cs typeface="+mn-cs"/>
              </a:rPr>
              <a:t>수정</a:t>
            </a:r>
            <a:endParaRPr lang="ko-KR" altLang="en-US" strike="sngStrike">
              <a:latin typeface="나눔고딕"/>
              <a:ea typeface="나눔고딕"/>
              <a:cs typeface="+mn-cs"/>
            </a:endParaRPr>
          </a:p>
          <a:p>
            <a:pPr lvl="0">
              <a:defRPr/>
            </a:pPr>
            <a:r>
              <a:rPr lang="en-US" altLang="ko-KR" strike="sngStrike">
                <a:latin typeface="나눔고딕"/>
                <a:ea typeface="나눔고딕"/>
                <a:cs typeface="+mn-cs"/>
              </a:rPr>
              <a:t>- IE, ER </a:t>
            </a:r>
            <a:r>
              <a:rPr lang="ko-KR" altLang="en-US" strike="sngStrike">
                <a:latin typeface="나눔고딕"/>
                <a:ea typeface="나눔고딕"/>
                <a:cs typeface="+mn-cs"/>
              </a:rPr>
              <a:t>수정</a:t>
            </a:r>
            <a:endParaRPr lang="ko-KR" altLang="en-US" strike="sngStrike">
              <a:latin typeface="나눔고딕"/>
              <a:ea typeface="나눔고딕"/>
              <a:cs typeface="+mn-cs"/>
            </a:endParaRPr>
          </a:p>
          <a:p>
            <a:pPr lvl="0">
              <a:defRPr/>
            </a:pPr>
            <a:r>
              <a:rPr lang="en-US" altLang="ko-KR" strike="sngStrike">
                <a:latin typeface="나눔고딕"/>
                <a:ea typeface="나눔고딕"/>
                <a:cs typeface="+mn-cs"/>
              </a:rPr>
              <a:t>-</a:t>
            </a:r>
            <a:r>
              <a:rPr lang="ko-KR" altLang="en-US" strike="sngStrike">
                <a:latin typeface="나눔고딕"/>
                <a:ea typeface="나눔고딕"/>
                <a:cs typeface="+mn-cs"/>
              </a:rPr>
              <a:t> 테이블 구조 생성</a:t>
            </a:r>
            <a:endParaRPr lang="ko-KR" altLang="en-US" strike="sngStrike">
              <a:latin typeface="나눔고딕"/>
              <a:ea typeface="나눔고딕"/>
              <a:cs typeface="+mn-cs"/>
            </a:endParaRPr>
          </a:p>
          <a:p>
            <a:pPr lvl="0">
              <a:defRPr/>
            </a:pPr>
            <a:r>
              <a:rPr lang="en-US" altLang="ko-KR" strike="sngStrike">
                <a:latin typeface="나눔고딕"/>
                <a:ea typeface="나눔고딕"/>
                <a:cs typeface="+mn-cs"/>
              </a:rPr>
              <a:t>-</a:t>
            </a:r>
            <a:r>
              <a:rPr lang="ko-KR" altLang="en-US" strike="sngStrike">
                <a:latin typeface="나눔고딕"/>
                <a:ea typeface="나눔고딕"/>
                <a:cs typeface="+mn-cs"/>
              </a:rPr>
              <a:t> 웹 시각화</a:t>
            </a:r>
            <a:endParaRPr lang="ko-KR" altLang="en-US" strike="sngStrike">
              <a:latin typeface="나눔고딕"/>
              <a:ea typeface="나눔고딕"/>
              <a:cs typeface="+mn-cs"/>
            </a:endParaRPr>
          </a:p>
        </p:txBody>
      </p:sp>
      <p:cxnSp>
        <p:nvCxnSpPr>
          <p:cNvPr id="15" name="꺾인 연결선 12"/>
          <p:cNvCxnSpPr>
            <a:stCxn id="9" idx="4"/>
            <a:endCxn id="14" idx="3"/>
          </p:cNvCxnSpPr>
          <p:nvPr/>
        </p:nvCxnSpPr>
        <p:spPr>
          <a:xfrm rot="5400000" flipH="1">
            <a:off x="9183324" y="3340250"/>
            <a:ext cx="1113940" cy="1291440"/>
          </a:xfrm>
          <a:prstGeom prst="bentConnector4">
            <a:avLst>
              <a:gd name="adj1" fmla="val -12465"/>
              <a:gd name="adj2" fmla="val 58703"/>
            </a:avLst>
          </a:prstGeom>
          <a:noFill/>
          <a:ln w="12700" cap="flat" cmpd="sng" algn="ctr">
            <a:solidFill>
              <a:srgbClr val="000000">
                <a:alpha val="100000"/>
              </a:srgbClr>
            </a:solidFill>
            <a:prstDash val="solid"/>
          </a:ln>
        </p:spPr>
      </p:cxnSp>
    </p:spTree>
    <p:extLst>
      <p:ext uri="{BB962C8B-B14F-4D97-AF65-F5344CB8AC3E}">
        <p14:creationId xmlns:p14="http://schemas.microsoft.com/office/powerpoint/2010/main" val="326419382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간트 차트</a:t>
            </a:r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XML(군산사랑상품권 가맹점)</a:t>
            </a:r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35</a:t>
            </a:fld>
            <a:endParaRPr lang="ko-KR" altLang="en-US"/>
          </a:p>
        </p:txBody>
      </p:sp>
      <p:graphicFrame>
        <p:nvGraphicFramePr>
          <p:cNvPr id="6" name="object 3"/>
          <p:cNvGraphicFramePr>
            <a:graphicFrameLocks noGrp="1"/>
          </p:cNvGraphicFramePr>
          <p:nvPr/>
        </p:nvGraphicFramePr>
        <p:xfrm>
          <a:off x="668082" y="1540541"/>
          <a:ext cx="10856940" cy="45863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52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56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456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456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456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4566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4566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4566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477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84566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845664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845664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917267"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defRPr/>
                      </a:pPr>
                      <a:r>
                        <a:rPr sz="2200" b="1" spc="-20">
                          <a:latin typeface="나눔고딕"/>
                          <a:ea typeface="나눔고딕"/>
                          <a:cs typeface="나눔고딕"/>
                        </a:rPr>
                        <a:t>내용/주</a:t>
                      </a:r>
                      <a:endParaRPr sz="2200"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 marL="0" marR="0" marT="1270" marB="0" anchor="ctr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lvl="0" algn="ctr">
                        <a:lnSpc>
                          <a:spcPct val="100000"/>
                        </a:lnSpc>
                        <a:defRPr/>
                      </a:pPr>
                      <a:r>
                        <a:rPr sz="2200" b="1">
                          <a:latin typeface="나눔고딕"/>
                          <a:ea typeface="나눔고딕"/>
                          <a:cs typeface="나눔고딕"/>
                        </a:rPr>
                        <a:t>4</a:t>
                      </a:r>
                    </a:p>
                    <a:p>
                      <a:pPr marL="1905" lvl="0" algn="ctr">
                        <a:lnSpc>
                          <a:spcPct val="100000"/>
                        </a:lnSpc>
                        <a:defRPr/>
                      </a:pPr>
                      <a:r>
                        <a:rPr lang="en-US" altLang="ko-KR" sz="2200" b="1">
                          <a:latin typeface="나눔고딕"/>
                          <a:ea typeface="나눔고딕"/>
                          <a:cs typeface="나눔고딕"/>
                        </a:rPr>
                        <a:t>(</a:t>
                      </a:r>
                      <a:r>
                        <a:rPr lang="ko-KR" altLang="en-US" sz="2200" b="1">
                          <a:latin typeface="나눔고딕"/>
                          <a:ea typeface="나눔고딕"/>
                          <a:cs typeface="나눔고딕"/>
                        </a:rPr>
                        <a:t>초안</a:t>
                      </a:r>
                      <a:r>
                        <a:rPr lang="en-US" altLang="ko-KR" sz="2200" b="1">
                          <a:latin typeface="나눔고딕"/>
                          <a:ea typeface="나눔고딕"/>
                          <a:cs typeface="나눔고딕"/>
                        </a:rPr>
                        <a:t>)</a:t>
                      </a:r>
                    </a:p>
                  </a:txBody>
                  <a:tcPr marL="0" marR="0" marT="1270" marB="0" anchor="ctr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lvl="0" algn="ctr">
                        <a:lnSpc>
                          <a:spcPct val="100000"/>
                        </a:lnSpc>
                        <a:defRPr/>
                      </a:pPr>
                      <a:r>
                        <a:rPr sz="2200" b="1">
                          <a:latin typeface="나눔고딕"/>
                          <a:ea typeface="나눔고딕"/>
                          <a:cs typeface="나눔고딕"/>
                        </a:rPr>
                        <a:t>5</a:t>
                      </a:r>
                      <a:endParaRPr sz="2200"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 marL="0" marR="0" marT="1270" marB="0" anchor="ctr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75" lvl="0" algn="ctr">
                        <a:lnSpc>
                          <a:spcPct val="100000"/>
                        </a:lnSpc>
                        <a:defRPr/>
                      </a:pPr>
                      <a:r>
                        <a:rPr sz="2200" b="1">
                          <a:latin typeface="나눔고딕"/>
                          <a:ea typeface="나눔고딕"/>
                          <a:cs typeface="나눔고딕"/>
                        </a:rPr>
                        <a:t>6</a:t>
                      </a:r>
                      <a:endParaRPr sz="2200"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 marL="0" marR="0" marT="1270" marB="0" anchor="ctr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445" lvl="0" algn="ctr">
                        <a:lnSpc>
                          <a:spcPct val="100000"/>
                        </a:lnSpc>
                        <a:defRPr/>
                      </a:pPr>
                      <a:r>
                        <a:rPr sz="2200" b="1">
                          <a:latin typeface="나눔고딕"/>
                          <a:ea typeface="나눔고딕"/>
                          <a:cs typeface="나눔고딕"/>
                        </a:rPr>
                        <a:t>7</a:t>
                      </a:r>
                      <a:endParaRPr sz="2200"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 marL="0" marR="0" marT="1270" marB="0" anchor="ctr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080" lvl="0" algn="ctr">
                        <a:lnSpc>
                          <a:spcPct val="100000"/>
                        </a:lnSpc>
                        <a:defRPr/>
                      </a:pPr>
                      <a:r>
                        <a:rPr sz="2200" b="1">
                          <a:latin typeface="나눔고딕"/>
                          <a:ea typeface="나눔고딕"/>
                          <a:cs typeface="나눔고딕"/>
                        </a:rPr>
                        <a:t>8</a:t>
                      </a:r>
                      <a:endParaRPr sz="2200"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 marL="0" marR="0" marT="1270" marB="0" anchor="ctr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890" lvl="0" algn="ctr">
                        <a:lnSpc>
                          <a:spcPct val="100000"/>
                        </a:lnSpc>
                        <a:defRPr/>
                      </a:pPr>
                      <a:r>
                        <a:rPr sz="2200" b="1">
                          <a:latin typeface="나눔고딕"/>
                          <a:ea typeface="나눔고딕"/>
                          <a:cs typeface="나눔고딕"/>
                        </a:rPr>
                        <a:t>9</a:t>
                      </a:r>
                      <a:endParaRPr sz="2200"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 marL="0" marR="0" marT="1270" marB="0" anchor="ctr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5570" lvl="0" algn="ctr">
                        <a:lnSpc>
                          <a:spcPct val="100000"/>
                        </a:lnSpc>
                        <a:defRPr/>
                      </a:pPr>
                      <a:r>
                        <a:rPr lang="en-US" altLang="ko-KR" sz="2200" b="1" spc="-25">
                          <a:latin typeface="나눔고딕"/>
                          <a:ea typeface="나눔고딕"/>
                          <a:cs typeface="나눔고딕"/>
                        </a:rPr>
                        <a:t>1</a:t>
                      </a:r>
                      <a:r>
                        <a:rPr sz="2200" b="1" spc="-25">
                          <a:latin typeface="나눔고딕"/>
                          <a:ea typeface="나눔고딕"/>
                          <a:cs typeface="나눔고딕"/>
                        </a:rPr>
                        <a:t>0</a:t>
                      </a:r>
                    </a:p>
                  </a:txBody>
                  <a:tcPr marL="0" marR="0" marT="1270" marB="0" anchor="ctr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8745" lvl="0" algn="ctr">
                        <a:lnSpc>
                          <a:spcPct val="100000"/>
                        </a:lnSpc>
                        <a:defRPr/>
                      </a:pPr>
                      <a:r>
                        <a:rPr lang="en-US" altLang="ko-KR" sz="2200" b="1" spc="-25">
                          <a:latin typeface="나눔고딕"/>
                          <a:ea typeface="나눔고딕"/>
                          <a:cs typeface="나눔고딕"/>
                        </a:rPr>
                        <a:t>1</a:t>
                      </a:r>
                      <a:r>
                        <a:rPr sz="2200" b="1" spc="-25">
                          <a:latin typeface="나눔고딕"/>
                          <a:ea typeface="나눔고딕"/>
                          <a:cs typeface="나눔고딕"/>
                        </a:rPr>
                        <a:t>1</a:t>
                      </a:r>
                    </a:p>
                    <a:p>
                      <a:pPr marL="118745" lvl="0" algn="ctr">
                        <a:lnSpc>
                          <a:spcPct val="100000"/>
                        </a:lnSpc>
                        <a:defRPr/>
                      </a:pPr>
                      <a:r>
                        <a:rPr lang="en-US" altLang="ko-KR" sz="2200" b="1" spc="-25">
                          <a:latin typeface="나눔고딕"/>
                          <a:ea typeface="나눔고딕"/>
                          <a:cs typeface="나눔고딕"/>
                        </a:rPr>
                        <a:t>(</a:t>
                      </a:r>
                      <a:r>
                        <a:rPr lang="ko-KR" altLang="en-US" sz="2200" b="1" spc="-25">
                          <a:latin typeface="나눔고딕"/>
                          <a:ea typeface="나눔고딕"/>
                          <a:cs typeface="나눔고딕"/>
                        </a:rPr>
                        <a:t>중간</a:t>
                      </a:r>
                      <a:r>
                        <a:rPr lang="en-US" altLang="ko-KR" sz="2200" b="1" spc="-25">
                          <a:latin typeface="나눔고딕"/>
                          <a:ea typeface="나눔고딕"/>
                          <a:cs typeface="나눔고딕"/>
                        </a:rPr>
                        <a:t>)</a:t>
                      </a:r>
                    </a:p>
                  </a:txBody>
                  <a:tcPr marL="0" marR="0" marT="1270" marB="0" anchor="ctr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9380" lvl="0" algn="ctr">
                        <a:lnSpc>
                          <a:spcPct val="100000"/>
                        </a:lnSpc>
                        <a:defRPr/>
                      </a:pPr>
                      <a:r>
                        <a:rPr sz="2200" b="1" spc="-25">
                          <a:latin typeface="나눔고딕"/>
                          <a:ea typeface="나눔고딕"/>
                          <a:cs typeface="나눔고딕"/>
                        </a:rPr>
                        <a:t>12</a:t>
                      </a:r>
                      <a:endParaRPr sz="2200"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 marL="0" marR="0" marT="1270" marB="0" anchor="ctr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1285" lvl="0" algn="ctr">
                        <a:lnSpc>
                          <a:spcPct val="100000"/>
                        </a:lnSpc>
                        <a:defRPr/>
                      </a:pPr>
                      <a:r>
                        <a:rPr sz="2200" b="1" spc="-25">
                          <a:latin typeface="나눔고딕"/>
                          <a:ea typeface="나눔고딕"/>
                          <a:cs typeface="나눔고딕"/>
                        </a:rPr>
                        <a:t>13</a:t>
                      </a:r>
                      <a:endParaRPr sz="2200"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 marL="0" marR="0" marT="1270" marB="0" anchor="ctr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1920" lvl="0" algn="ctr">
                        <a:lnSpc>
                          <a:spcPct val="100000"/>
                        </a:lnSpc>
                        <a:defRPr/>
                      </a:pPr>
                      <a:r>
                        <a:rPr sz="2200" b="1" spc="-25">
                          <a:latin typeface="나눔고딕"/>
                          <a:ea typeface="나눔고딕"/>
                          <a:cs typeface="나눔고딕"/>
                        </a:rPr>
                        <a:t>14</a:t>
                      </a:r>
                    </a:p>
                    <a:p>
                      <a:pPr marL="121920" lvl="0" algn="ctr">
                        <a:lnSpc>
                          <a:spcPct val="100000"/>
                        </a:lnSpc>
                        <a:defRPr/>
                      </a:pPr>
                      <a:r>
                        <a:rPr lang="en-US" altLang="ko-KR" sz="2200" b="1" spc="-25">
                          <a:latin typeface="나눔고딕"/>
                          <a:ea typeface="나눔고딕"/>
                          <a:cs typeface="나눔고딕"/>
                        </a:rPr>
                        <a:t>(</a:t>
                      </a:r>
                      <a:r>
                        <a:rPr lang="ko-KR" altLang="en-US" sz="2200" b="1" spc="-25">
                          <a:latin typeface="나눔고딕"/>
                          <a:ea typeface="나눔고딕"/>
                          <a:cs typeface="나눔고딕"/>
                        </a:rPr>
                        <a:t>최종</a:t>
                      </a:r>
                      <a:r>
                        <a:rPr lang="en-US" altLang="ko-KR" sz="2200" b="1" spc="-25">
                          <a:latin typeface="나눔고딕"/>
                          <a:ea typeface="나눔고딕"/>
                          <a:cs typeface="나눔고딕"/>
                        </a:rPr>
                        <a:t>)</a:t>
                      </a:r>
                    </a:p>
                  </a:txBody>
                  <a:tcPr marL="0" marR="0" marT="1270" marB="0" anchor="ctr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17267">
                <a:tc>
                  <a:txBody>
                    <a:bodyPr/>
                    <a:lstStyle/>
                    <a:p>
                      <a:pPr marL="186055" marR="90170" lvl="0" indent="-91440" algn="ctr">
                        <a:lnSpc>
                          <a:spcPct val="101299"/>
                        </a:lnSpc>
                        <a:spcBef>
                          <a:spcPts val="444"/>
                        </a:spcBef>
                        <a:defRPr/>
                      </a:pPr>
                      <a:r>
                        <a:rPr lang="ko-KR" altLang="en-US" sz="2200" spc="-25">
                          <a:latin typeface="나눔고딕"/>
                          <a:ea typeface="나눔고딕"/>
                          <a:cs typeface="나눔고딕"/>
                        </a:rPr>
                        <a:t>요구사항 </a:t>
                      </a:r>
                    </a:p>
                    <a:p>
                      <a:pPr marL="186055" marR="90170" lvl="0" indent="-91440" algn="ctr">
                        <a:lnSpc>
                          <a:spcPct val="101299"/>
                        </a:lnSpc>
                        <a:spcBef>
                          <a:spcPts val="444"/>
                        </a:spcBef>
                        <a:defRPr/>
                      </a:pPr>
                      <a:r>
                        <a:rPr lang="ko-KR" altLang="en-US" sz="2000" spc="-25">
                          <a:latin typeface="나눔고딕"/>
                          <a:ea typeface="나눔고딕"/>
                          <a:cs typeface="나눔고딕"/>
                        </a:rPr>
                        <a:t>수집 및 분석</a:t>
                      </a:r>
                    </a:p>
                  </a:txBody>
                  <a:tcPr marL="0" marR="0" marT="56515" marB="0" anchor="ctr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defRPr/>
                      </a:pPr>
                      <a:endParaRPr sz="2200">
                        <a:latin typeface="나눔고딕"/>
                        <a:ea typeface="나눔고딕"/>
                        <a:cs typeface="Times New Roman"/>
                      </a:endParaRPr>
                    </a:p>
                  </a:txBody>
                  <a:tcPr marL="0" marR="0" marT="0" marB="0" anchor="ctr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CDB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defRPr/>
                      </a:pPr>
                      <a:endParaRPr sz="2200">
                        <a:latin typeface="나눔고딕"/>
                        <a:ea typeface="나눔고딕"/>
                        <a:cs typeface="Times New Roman"/>
                      </a:endParaRPr>
                    </a:p>
                  </a:txBody>
                  <a:tcPr marL="0" marR="0" marT="0" marB="0" anchor="ctr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CDB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defRPr/>
                      </a:pPr>
                      <a:endParaRPr sz="2200">
                        <a:latin typeface="나눔고딕"/>
                        <a:ea typeface="나눔고딕"/>
                        <a:cs typeface="Times New Roman"/>
                      </a:endParaRPr>
                    </a:p>
                  </a:txBody>
                  <a:tcPr marL="0" marR="0" marT="0" marB="0" anchor="ctr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CDB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defRPr/>
                      </a:pPr>
                      <a:endParaRPr sz="2200">
                        <a:latin typeface="나눔고딕"/>
                        <a:ea typeface="나눔고딕"/>
                        <a:cs typeface="Times New Roman"/>
                      </a:endParaRPr>
                    </a:p>
                  </a:txBody>
                  <a:tcPr marL="0" marR="0" marT="0" marB="0" anchor="ctr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CDB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defRPr/>
                      </a:pPr>
                      <a:endParaRPr sz="2200">
                        <a:latin typeface="나눔고딕"/>
                        <a:ea typeface="나눔고딕"/>
                        <a:cs typeface="Times New Roman"/>
                      </a:endParaRPr>
                    </a:p>
                  </a:txBody>
                  <a:tcPr marL="0" marR="0" marT="0" marB="0" anchor="ctr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CDB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defRPr/>
                      </a:pPr>
                      <a:endParaRPr sz="2200">
                        <a:latin typeface="나눔고딕"/>
                        <a:ea typeface="나눔고딕"/>
                        <a:cs typeface="Times New Roman"/>
                      </a:endParaRPr>
                    </a:p>
                  </a:txBody>
                  <a:tcPr marL="0" marR="0" marT="0" marB="0" anchor="ctr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CDB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defRPr/>
                      </a:pPr>
                      <a:endParaRPr sz="2200">
                        <a:latin typeface="나눔고딕"/>
                        <a:ea typeface="나눔고딕"/>
                        <a:cs typeface="Times New Roman"/>
                      </a:endParaRPr>
                    </a:p>
                  </a:txBody>
                  <a:tcPr marL="0" marR="0" marT="0" marB="0" anchor="ctr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CDB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defRPr/>
                      </a:pPr>
                      <a:endParaRPr sz="2200">
                        <a:latin typeface="나눔고딕"/>
                        <a:ea typeface="나눔고딕"/>
                        <a:cs typeface="Times New Roman"/>
                      </a:endParaRPr>
                    </a:p>
                  </a:txBody>
                  <a:tcPr marL="0" marR="0" marT="0" marB="0" anchor="ctr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CDB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defRPr/>
                      </a:pPr>
                      <a:endParaRPr sz="2200">
                        <a:latin typeface="나눔고딕"/>
                        <a:ea typeface="나눔고딕"/>
                        <a:cs typeface="Times New Roman"/>
                      </a:endParaRPr>
                    </a:p>
                  </a:txBody>
                  <a:tcPr marL="0" marR="0" marT="0" marB="0" anchor="ctr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defRPr/>
                      </a:pPr>
                      <a:endParaRPr sz="2200">
                        <a:latin typeface="나눔고딕"/>
                        <a:ea typeface="나눔고딕"/>
                        <a:cs typeface="Times New Roman"/>
                      </a:endParaRPr>
                    </a:p>
                  </a:txBody>
                  <a:tcPr marL="0" marR="0" marT="0" marB="0" anchor="ctr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defRPr/>
                      </a:pPr>
                      <a:endParaRPr sz="2200">
                        <a:latin typeface="나눔고딕"/>
                        <a:ea typeface="나눔고딕"/>
                        <a:cs typeface="Times New Roman"/>
                      </a:endParaRPr>
                    </a:p>
                  </a:txBody>
                  <a:tcPr marL="0" marR="0" marT="0" marB="0" anchor="ctr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17267"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465"/>
                        </a:spcBef>
                        <a:defRPr/>
                      </a:pPr>
                      <a:r>
                        <a:rPr lang="ko-KR" altLang="en-US" sz="2100">
                          <a:latin typeface="나눔고딕"/>
                          <a:ea typeface="나눔고딕"/>
                          <a:cs typeface="나눔고딕"/>
                        </a:rPr>
                        <a:t>데이터</a:t>
                      </a:r>
                    </a:p>
                    <a:p>
                      <a:pPr lvl="0" algn="ctr">
                        <a:lnSpc>
                          <a:spcPct val="100000"/>
                        </a:lnSpc>
                        <a:spcBef>
                          <a:spcPts val="465"/>
                        </a:spcBef>
                        <a:defRPr/>
                      </a:pPr>
                      <a:r>
                        <a:rPr lang="ko-KR" altLang="en-US" sz="2100">
                          <a:latin typeface="나눔고딕"/>
                          <a:ea typeface="나눔고딕"/>
                          <a:cs typeface="나눔고딕"/>
                        </a:rPr>
                        <a:t>전처리</a:t>
                      </a:r>
                    </a:p>
                  </a:txBody>
                  <a:tcPr marL="0" marR="0" marT="59055" marB="0" anchor="ctr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defRPr/>
                      </a:pPr>
                      <a:endParaRPr sz="2200">
                        <a:latin typeface="나눔고딕"/>
                        <a:ea typeface="나눔고딕"/>
                        <a:cs typeface="Times New Roman"/>
                      </a:endParaRPr>
                    </a:p>
                  </a:txBody>
                  <a:tcPr marL="0" marR="0" marT="0" marB="0" anchor="ctr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defRPr/>
                      </a:pPr>
                      <a:endParaRPr sz="2200">
                        <a:latin typeface="나눔고딕"/>
                        <a:ea typeface="나눔고딕"/>
                        <a:cs typeface="Times New Roman"/>
                      </a:endParaRPr>
                    </a:p>
                  </a:txBody>
                  <a:tcPr marL="0" marR="0" marT="0" marB="0" anchor="ctr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defRPr/>
                      </a:pPr>
                      <a:endParaRPr sz="2200">
                        <a:latin typeface="나눔고딕"/>
                        <a:ea typeface="나눔고딕"/>
                        <a:cs typeface="Times New Roman"/>
                      </a:endParaRPr>
                    </a:p>
                  </a:txBody>
                  <a:tcPr marL="0" marR="0" marT="0" marB="0" anchor="ctr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defRPr/>
                      </a:pPr>
                      <a:endParaRPr sz="2200">
                        <a:latin typeface="나눔고딕"/>
                        <a:ea typeface="나눔고딕"/>
                        <a:cs typeface="Times New Roman"/>
                      </a:endParaRPr>
                    </a:p>
                  </a:txBody>
                  <a:tcPr marL="0" marR="0" marT="0" marB="0" anchor="ctr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defRPr/>
                      </a:pPr>
                      <a:endParaRPr sz="2200">
                        <a:latin typeface="나눔고딕"/>
                        <a:ea typeface="나눔고딕"/>
                        <a:cs typeface="Times New Roman"/>
                      </a:endParaRPr>
                    </a:p>
                  </a:txBody>
                  <a:tcPr marL="0" marR="0" marT="0" marB="0" anchor="ctr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9AE4C7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defRPr/>
                      </a:pPr>
                      <a:endParaRPr sz="2200">
                        <a:latin typeface="나눔고딕"/>
                        <a:ea typeface="나눔고딕"/>
                        <a:cs typeface="Times New Roman"/>
                      </a:endParaRPr>
                    </a:p>
                  </a:txBody>
                  <a:tcPr marL="0" marR="0" marT="0" marB="0" anchor="ctr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9AE4C7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defRPr/>
                      </a:pPr>
                      <a:endParaRPr sz="2200">
                        <a:latin typeface="나눔고딕"/>
                        <a:ea typeface="나눔고딕"/>
                        <a:cs typeface="Times New Roman"/>
                      </a:endParaRPr>
                    </a:p>
                  </a:txBody>
                  <a:tcPr marL="0" marR="0" marT="0" marB="0" anchor="ctr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9AE4C7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defRPr/>
                      </a:pPr>
                      <a:endParaRPr sz="2200">
                        <a:latin typeface="나눔고딕"/>
                        <a:ea typeface="나눔고딕"/>
                        <a:cs typeface="Times New Roman"/>
                      </a:endParaRPr>
                    </a:p>
                  </a:txBody>
                  <a:tcPr marL="0" marR="0" marT="0" marB="0" anchor="ctr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9AE4C7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defRPr/>
                      </a:pPr>
                      <a:endParaRPr sz="2200">
                        <a:latin typeface="나눔고딕"/>
                        <a:ea typeface="나눔고딕"/>
                        <a:cs typeface="Times New Roman"/>
                      </a:endParaRPr>
                    </a:p>
                  </a:txBody>
                  <a:tcPr marL="0" marR="0" marT="0" marB="0" anchor="ctr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9AE4C7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defRPr/>
                      </a:pPr>
                      <a:endParaRPr sz="2200">
                        <a:latin typeface="나눔고딕"/>
                        <a:ea typeface="나눔고딕"/>
                        <a:cs typeface="Times New Roman"/>
                      </a:endParaRPr>
                    </a:p>
                  </a:txBody>
                  <a:tcPr marL="0" marR="0" marT="0" marB="0" anchor="ctr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defRPr/>
                      </a:pPr>
                      <a:endParaRPr sz="2200">
                        <a:latin typeface="나눔고딕"/>
                        <a:ea typeface="나눔고딕"/>
                        <a:cs typeface="Times New Roman"/>
                      </a:endParaRPr>
                    </a:p>
                  </a:txBody>
                  <a:tcPr marL="0" marR="0" marT="0" marB="0" anchor="ctr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17267"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defRPr/>
                      </a:pPr>
                      <a:r>
                        <a:rPr lang="en-US" altLang="ko-KR" sz="2200">
                          <a:latin typeface="나눔고딕"/>
                          <a:ea typeface="나눔고딕"/>
                          <a:cs typeface="나눔고딕"/>
                        </a:rPr>
                        <a:t>XML</a:t>
                      </a:r>
                      <a:r>
                        <a:rPr lang="ko-KR" altLang="en-US" sz="2200">
                          <a:latin typeface="나눔고딕"/>
                          <a:ea typeface="나눔고딕"/>
                          <a:cs typeface="나눔고딕"/>
                        </a:rPr>
                        <a:t> 설계</a:t>
                      </a:r>
                    </a:p>
                  </a:txBody>
                  <a:tcPr marL="0" marR="0" marT="4445" marB="0" anchor="ctr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defRPr/>
                      </a:pPr>
                      <a:endParaRPr sz="2200">
                        <a:latin typeface="나눔고딕"/>
                        <a:ea typeface="나눔고딕"/>
                        <a:cs typeface="Times New Roman"/>
                      </a:endParaRPr>
                    </a:p>
                  </a:txBody>
                  <a:tcPr marL="0" marR="0" marT="0" marB="0" anchor="ctr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defRPr/>
                      </a:pPr>
                      <a:endParaRPr sz="2200">
                        <a:latin typeface="나눔고딕"/>
                        <a:ea typeface="나눔고딕"/>
                        <a:cs typeface="Times New Roman"/>
                      </a:endParaRPr>
                    </a:p>
                  </a:txBody>
                  <a:tcPr marL="0" marR="0" marT="0" marB="0" anchor="ctr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defRPr/>
                      </a:pPr>
                      <a:endParaRPr sz="2200">
                        <a:latin typeface="나눔고딕"/>
                        <a:ea typeface="나눔고딕"/>
                        <a:cs typeface="Times New Roman"/>
                      </a:endParaRPr>
                    </a:p>
                  </a:txBody>
                  <a:tcPr marL="0" marR="0" marT="0" marB="0" anchor="ctr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defRPr/>
                      </a:pPr>
                      <a:endParaRPr sz="2200">
                        <a:latin typeface="나눔고딕"/>
                        <a:ea typeface="나눔고딕"/>
                        <a:cs typeface="Times New Roman"/>
                      </a:endParaRPr>
                    </a:p>
                  </a:txBody>
                  <a:tcPr marL="0" marR="0" marT="0" marB="0" anchor="ctr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defRPr/>
                      </a:pPr>
                      <a:endParaRPr sz="2200">
                        <a:latin typeface="나눔고딕"/>
                        <a:ea typeface="나눔고딕"/>
                        <a:cs typeface="Times New Roman"/>
                      </a:endParaRPr>
                    </a:p>
                  </a:txBody>
                  <a:tcPr marL="0" marR="0" marT="0" marB="0" anchor="ctr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defRPr/>
                      </a:pPr>
                      <a:endParaRPr sz="2200">
                        <a:latin typeface="나눔고딕"/>
                        <a:ea typeface="나눔고딕"/>
                        <a:cs typeface="Times New Roman"/>
                      </a:endParaRPr>
                    </a:p>
                  </a:txBody>
                  <a:tcPr marL="0" marR="0" marT="0" marB="0" anchor="ctr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EF99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defRPr/>
                      </a:pPr>
                      <a:endParaRPr sz="2200">
                        <a:latin typeface="나눔고딕"/>
                        <a:ea typeface="나눔고딕"/>
                        <a:cs typeface="Times New Roman"/>
                      </a:endParaRPr>
                    </a:p>
                  </a:txBody>
                  <a:tcPr marL="0" marR="0" marT="0" marB="0" anchor="ctr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EF99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defRPr/>
                      </a:pPr>
                      <a:endParaRPr sz="2200">
                        <a:latin typeface="나눔고딕"/>
                        <a:ea typeface="나눔고딕"/>
                        <a:cs typeface="Times New Roman"/>
                      </a:endParaRPr>
                    </a:p>
                  </a:txBody>
                  <a:tcPr marL="0" marR="0" marT="0" marB="0" anchor="ctr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EF99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defRPr/>
                      </a:pPr>
                      <a:endParaRPr sz="2200">
                        <a:latin typeface="나눔고딕"/>
                        <a:ea typeface="나눔고딕"/>
                        <a:cs typeface="Times New Roman"/>
                      </a:endParaRPr>
                    </a:p>
                  </a:txBody>
                  <a:tcPr marL="0" marR="0" marT="0" marB="0" anchor="ctr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EF99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defRPr/>
                      </a:pPr>
                      <a:endParaRPr sz="2200">
                        <a:latin typeface="나눔고딕"/>
                        <a:ea typeface="나눔고딕"/>
                        <a:cs typeface="Times New Roman"/>
                      </a:endParaRPr>
                    </a:p>
                  </a:txBody>
                  <a:tcPr marL="0" marR="0" marT="0" marB="0" anchor="ctr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EF99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defRPr/>
                      </a:pPr>
                      <a:endParaRPr sz="2200">
                        <a:latin typeface="나눔고딕"/>
                        <a:ea typeface="나눔고딕"/>
                        <a:cs typeface="Times New Roman"/>
                      </a:endParaRPr>
                    </a:p>
                  </a:txBody>
                  <a:tcPr marL="0" marR="0" marT="0" marB="0" anchor="ctr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17267">
                <a:tc>
                  <a:txBody>
                    <a:bodyPr/>
                    <a:lstStyle/>
                    <a:p>
                      <a:pPr marL="140335" marR="72390" lvl="0" indent="-64135" algn="ctr">
                        <a:lnSpc>
                          <a:spcPct val="101299"/>
                        </a:lnSpc>
                        <a:spcBef>
                          <a:spcPts val="465"/>
                        </a:spcBef>
                        <a:defRPr/>
                      </a:pPr>
                      <a:r>
                        <a:rPr lang="ko-KR" altLang="en-US" sz="2200">
                          <a:latin typeface="나눔고딕"/>
                          <a:ea typeface="나눔고딕"/>
                          <a:cs typeface="나눔고딕"/>
                        </a:rPr>
                        <a:t>구현 및 </a:t>
                      </a:r>
                    </a:p>
                    <a:p>
                      <a:pPr marL="140335" marR="72390" lvl="0" indent="-64135" algn="ctr">
                        <a:lnSpc>
                          <a:spcPct val="101299"/>
                        </a:lnSpc>
                        <a:spcBef>
                          <a:spcPts val="465"/>
                        </a:spcBef>
                        <a:defRPr/>
                      </a:pPr>
                      <a:r>
                        <a:rPr lang="ko-KR" altLang="en-US" sz="2200">
                          <a:latin typeface="나눔고딕"/>
                          <a:ea typeface="나눔고딕"/>
                          <a:cs typeface="나눔고딕"/>
                        </a:rPr>
                        <a:t>수정</a:t>
                      </a:r>
                    </a:p>
                  </a:txBody>
                  <a:tcPr marL="0" marR="0" marT="59055" marB="0" anchor="ctr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defRPr/>
                      </a:pPr>
                      <a:endParaRPr sz="2200">
                        <a:latin typeface="나눔고딕"/>
                        <a:ea typeface="나눔고딕"/>
                        <a:cs typeface="Times New Roman"/>
                      </a:endParaRPr>
                    </a:p>
                  </a:txBody>
                  <a:tcPr marL="0" marR="0" marT="0" marB="0" anchor="ctr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defRPr/>
                      </a:pPr>
                      <a:endParaRPr sz="2200">
                        <a:latin typeface="나눔고딕"/>
                        <a:ea typeface="나눔고딕"/>
                        <a:cs typeface="Times New Roman"/>
                      </a:endParaRPr>
                    </a:p>
                  </a:txBody>
                  <a:tcPr marL="0" marR="0" marT="0" marB="0" anchor="ctr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defRPr/>
                      </a:pPr>
                      <a:endParaRPr sz="2200">
                        <a:latin typeface="나눔고딕"/>
                        <a:ea typeface="나눔고딕"/>
                        <a:cs typeface="Times New Roman"/>
                      </a:endParaRPr>
                    </a:p>
                  </a:txBody>
                  <a:tcPr marL="0" marR="0" marT="0" marB="0" anchor="ctr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defRPr/>
                      </a:pPr>
                      <a:endParaRPr sz="2200">
                        <a:latin typeface="나눔고딕"/>
                        <a:ea typeface="나눔고딕"/>
                        <a:cs typeface="Times New Roman"/>
                      </a:endParaRPr>
                    </a:p>
                  </a:txBody>
                  <a:tcPr marL="0" marR="0" marT="0" marB="0" anchor="ctr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defRPr/>
                      </a:pPr>
                      <a:endParaRPr sz="2200">
                        <a:latin typeface="나눔고딕"/>
                        <a:ea typeface="나눔고딕"/>
                        <a:cs typeface="Times New Roman"/>
                      </a:endParaRPr>
                    </a:p>
                  </a:txBody>
                  <a:tcPr marL="0" marR="0" marT="0" marB="0" anchor="ctr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defRPr/>
                      </a:pPr>
                      <a:endParaRPr sz="2200">
                        <a:latin typeface="나눔고딕"/>
                        <a:ea typeface="나눔고딕"/>
                        <a:cs typeface="Times New Roman"/>
                      </a:endParaRPr>
                    </a:p>
                  </a:txBody>
                  <a:tcPr marL="0" marR="0" marT="0" marB="0" anchor="ctr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defRPr/>
                      </a:pPr>
                      <a:endParaRPr sz="2200">
                        <a:latin typeface="나눔고딕"/>
                        <a:ea typeface="나눔고딕"/>
                        <a:cs typeface="Times New Roman"/>
                      </a:endParaRPr>
                    </a:p>
                  </a:txBody>
                  <a:tcPr marL="0" marR="0" marT="0" marB="0" anchor="ctr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defRPr/>
                      </a:pPr>
                      <a:endParaRPr sz="2200">
                        <a:latin typeface="나눔고딕"/>
                        <a:ea typeface="나눔고딕"/>
                        <a:cs typeface="Times New Roman"/>
                      </a:endParaRPr>
                    </a:p>
                  </a:txBody>
                  <a:tcPr marL="0" marR="0" marT="0" marB="0" anchor="ctr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defRPr/>
                      </a:pPr>
                      <a:endParaRPr sz="2200">
                        <a:latin typeface="나눔고딕"/>
                        <a:ea typeface="나눔고딕"/>
                        <a:cs typeface="Times New Roman"/>
                      </a:endParaRPr>
                    </a:p>
                  </a:txBody>
                  <a:tcPr marL="0" marR="0" marT="0" marB="0" anchor="ctr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defRPr/>
                      </a:pPr>
                      <a:endParaRPr sz="2200">
                        <a:latin typeface="나눔고딕"/>
                        <a:ea typeface="나눔고딕"/>
                        <a:cs typeface="Times New Roman"/>
                      </a:endParaRPr>
                    </a:p>
                  </a:txBody>
                  <a:tcPr marL="0" marR="0" marT="0" marB="0" anchor="ctr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8BEE3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defRPr/>
                      </a:pPr>
                      <a:endParaRPr sz="2200">
                        <a:latin typeface="나눔고딕"/>
                        <a:ea typeface="나눔고딕"/>
                        <a:cs typeface="Times New Roman"/>
                      </a:endParaRPr>
                    </a:p>
                  </a:txBody>
                  <a:tcPr marL="0" marR="0" marT="0" marB="0" anchor="ctr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8BE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82205820"/>
      </p:ext>
    </p:extLst>
  </p:cSld>
  <p:clrMapOvr>
    <a:masterClrMapping/>
  </p:clrMapOvr>
</p:sld>
</file>

<file path=ppt/slides/slide7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세부 일정표</a:t>
            </a:r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XML(군산사랑상품권 가맹점)</a:t>
            </a:r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36</a:t>
            </a:fld>
            <a:endParaRPr lang="ko-KR" altLang="en-US"/>
          </a:p>
        </p:txBody>
      </p:sp>
      <p:graphicFrame>
        <p:nvGraphicFramePr>
          <p:cNvPr id="6" name="object 3"/>
          <p:cNvGraphicFramePr>
            <a:graphicFrameLocks noGrp="1"/>
          </p:cNvGraphicFramePr>
          <p:nvPr/>
        </p:nvGraphicFramePr>
        <p:xfrm>
          <a:off x="756635" y="1666666"/>
          <a:ext cx="10678727" cy="451340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22721"/>
                <a:gridCol w="4084381"/>
                <a:gridCol w="1899226"/>
                <a:gridCol w="1899226"/>
                <a:gridCol w="1273173"/>
              </a:tblGrid>
              <a:tr h="501489">
                <a:tc>
                  <a:txBody>
                    <a:bodyPr vert="horz" lIns="0" tIns="90170" rIns="0" bIns="0" anchor="ctr" anchorCtr="0"/>
                    <a:lstStyle/>
                    <a:p>
                      <a:pPr marL="1905" lvl="0" algn="ctr">
                        <a:lnSpc>
                          <a:spcPct val="100000"/>
                        </a:lnSpc>
                        <a:spcBef>
                          <a:spcPts val="710"/>
                        </a:spcBef>
                        <a:defRPr/>
                      </a:pPr>
                      <a:r>
                        <a:rPr sz="2000" b="1" spc="-25">
                          <a:latin typeface="나눔고딕"/>
                          <a:ea typeface="나눔고딕"/>
                          <a:cs typeface="나눔고딕"/>
                        </a:rPr>
                        <a:t>담당</a:t>
                      </a:r>
                      <a:endParaRPr sz="2000"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 marL="0" marR="0" marT="90170" marB="0" anchor="ctr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fe6f7"/>
                    </a:solidFill>
                  </a:tcPr>
                </a:tc>
                <a:tc>
                  <a:txBody>
                    <a:bodyPr vert="horz" lIns="0" tIns="90170" rIns="0" bIns="0" anchor="ctr" anchorCtr="0"/>
                    <a:lstStyle/>
                    <a:p>
                      <a:pPr marL="6350" lvl="0" algn="ctr">
                        <a:lnSpc>
                          <a:spcPct val="100000"/>
                        </a:lnSpc>
                        <a:spcBef>
                          <a:spcPts val="710"/>
                        </a:spcBef>
                        <a:defRPr/>
                      </a:pPr>
                      <a:r>
                        <a:rPr sz="2000" b="1" spc="-25">
                          <a:latin typeface="나눔고딕"/>
                          <a:ea typeface="나눔고딕"/>
                          <a:cs typeface="나눔고딕"/>
                        </a:rPr>
                        <a:t>내용</a:t>
                      </a:r>
                      <a:endParaRPr sz="2000"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 marL="0" marR="0" marT="90170" marB="0" anchor="ctr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fe6f7"/>
                    </a:solidFill>
                  </a:tcPr>
                </a:tc>
                <a:tc>
                  <a:txBody>
                    <a:bodyPr vert="horz" lIns="0" tIns="90170" rIns="0" bIns="0" anchor="ctr" anchorCtr="0"/>
                    <a:lstStyle/>
                    <a:p>
                      <a:pPr marL="16510" lvl="0" algn="ctr">
                        <a:lnSpc>
                          <a:spcPct val="100000"/>
                        </a:lnSpc>
                        <a:spcBef>
                          <a:spcPts val="710"/>
                        </a:spcBef>
                        <a:defRPr/>
                      </a:pPr>
                      <a:r>
                        <a:rPr sz="2000" b="1" spc="-25">
                          <a:latin typeface="나눔고딕"/>
                          <a:ea typeface="나눔고딕"/>
                          <a:cs typeface="나눔고딕"/>
                        </a:rPr>
                        <a:t>시작일</a:t>
                      </a:r>
                      <a:endParaRPr sz="2000"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 marL="0" marR="0" marT="90170" marB="0" anchor="ctr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fe6f7"/>
                    </a:solidFill>
                  </a:tcPr>
                </a:tc>
                <a:tc>
                  <a:txBody>
                    <a:bodyPr vert="horz" lIns="0" tIns="90170" rIns="0" bIns="0" anchor="ctr" anchorCtr="0"/>
                    <a:lstStyle/>
                    <a:p>
                      <a:pPr marL="19685" lvl="0" algn="ctr">
                        <a:lnSpc>
                          <a:spcPct val="100000"/>
                        </a:lnSpc>
                        <a:spcBef>
                          <a:spcPts val="710"/>
                        </a:spcBef>
                        <a:defRPr/>
                      </a:pPr>
                      <a:r>
                        <a:rPr sz="2000" b="1" spc="-25">
                          <a:latin typeface="나눔고딕"/>
                          <a:ea typeface="나눔고딕"/>
                          <a:cs typeface="나눔고딕"/>
                        </a:rPr>
                        <a:t>종료일</a:t>
                      </a:r>
                      <a:endParaRPr sz="2000"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 marL="0" marR="0" marT="90170" marB="0" anchor="ctr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fe6f7"/>
                    </a:solidFill>
                  </a:tcPr>
                </a:tc>
                <a:tc>
                  <a:txBody>
                    <a:bodyPr vert="horz" lIns="0" tIns="90170" rIns="0" bIns="0" anchor="ctr" anchorCtr="0"/>
                    <a:lstStyle/>
                    <a:p>
                      <a:pPr marL="27305" lvl="0" algn="ctr">
                        <a:lnSpc>
                          <a:spcPct val="100000"/>
                        </a:lnSpc>
                        <a:spcBef>
                          <a:spcPts val="710"/>
                        </a:spcBef>
                        <a:defRPr/>
                      </a:pPr>
                      <a:r>
                        <a:rPr sz="2000" b="1" spc="-25">
                          <a:latin typeface="나눔고딕"/>
                          <a:ea typeface="나눔고딕"/>
                          <a:cs typeface="나눔고딕"/>
                        </a:rPr>
                        <a:t>진행율</a:t>
                      </a:r>
                      <a:endParaRPr sz="2000"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 marL="0" marR="0" marT="90170" marB="0" anchor="ctr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fe6f7"/>
                    </a:solidFill>
                  </a:tcPr>
                </a:tc>
              </a:tr>
              <a:tr h="501489">
                <a:tc rowSpan="2">
                  <a:txBody>
                    <a:bodyPr vert="horz" lIns="0" tIns="0" rIns="0" bIns="0" anchor="ctr" anchorCtr="0"/>
                    <a:lstStyle/>
                    <a:p>
                      <a:pPr marL="148590" lvl="0" algn="ctr">
                        <a:lnSpc>
                          <a:spcPct val="100000"/>
                        </a:lnSpc>
                        <a:defRPr/>
                      </a:pPr>
                      <a:r>
                        <a:rPr lang="ko-KR" altLang="en-US" sz="2000">
                          <a:latin typeface="나눔고딕"/>
                          <a:ea typeface="나눔고딕"/>
                          <a:cs typeface="나눔고딕"/>
                        </a:rPr>
                        <a:t>최민서</a:t>
                      </a:r>
                      <a:endParaRPr lang="ko-KR" altLang="en-US" sz="2000"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 marL="0" marR="0" marT="0" marB="0" anchor="ctr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 vert="horz" lIns="0" tIns="45720" rIns="0" bIns="0" anchor="ctr" anchorCtr="0"/>
                    <a:lstStyle/>
                    <a:p>
                      <a:pPr marL="5080" lvl="0" algn="ctr">
                        <a:lnSpc>
                          <a:spcPct val="100000"/>
                        </a:lnSpc>
                        <a:spcBef>
                          <a:spcPts val="360"/>
                        </a:spcBef>
                        <a:defRPr/>
                      </a:pPr>
                      <a:r>
                        <a:rPr lang="ko-KR" altLang="en-US" sz="2000" spc="-25">
                          <a:latin typeface="나눔고딕"/>
                          <a:ea typeface="나눔고딕"/>
                          <a:cs typeface="나눔고딕"/>
                        </a:rPr>
                        <a:t>데이터 수집 </a:t>
                      </a:r>
                      <a:r>
                        <a:rPr lang="en-US" altLang="ko-KR" sz="2000" spc="-25">
                          <a:latin typeface="나눔고딕"/>
                          <a:ea typeface="나눔고딕"/>
                          <a:cs typeface="나눔고딕"/>
                        </a:rPr>
                        <a:t>/</a:t>
                      </a:r>
                      <a:r>
                        <a:rPr lang="ko-KR" altLang="en-US" sz="2000" spc="-25">
                          <a:latin typeface="나눔고딕"/>
                          <a:ea typeface="나눔고딕"/>
                          <a:cs typeface="나눔고딕"/>
                        </a:rPr>
                        <a:t> 전처리</a:t>
                      </a:r>
                      <a:endParaRPr lang="ko-KR" altLang="en-US" sz="2000" spc="-25"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 marL="0" marR="0" marB="0" anchor="ctr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 vert="horz" lIns="0" tIns="45720" rIns="0" bIns="0" anchor="ctr" anchorCtr="0"/>
                    <a:lstStyle/>
                    <a:p>
                      <a:pPr marL="16510" lvl="0" algn="ctr">
                        <a:lnSpc>
                          <a:spcPct val="100000"/>
                        </a:lnSpc>
                        <a:spcBef>
                          <a:spcPts val="360"/>
                        </a:spcBef>
                        <a:defRPr/>
                      </a:pPr>
                      <a:r>
                        <a:rPr lang="en-US" altLang="ko-KR" sz="2000">
                          <a:latin typeface="나눔고딕"/>
                          <a:ea typeface="나눔고딕"/>
                          <a:cs typeface="나눔고딕"/>
                        </a:rPr>
                        <a:t>2022-11-03</a:t>
                      </a:r>
                      <a:endParaRPr lang="en-US" altLang="ko-KR" sz="2000"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 marL="0" marR="0" marB="0" anchor="ctr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 vert="horz" lIns="0" tIns="45720" rIns="0" bIns="0" anchor="ctr" anchorCtr="0"/>
                    <a:lstStyle/>
                    <a:p>
                      <a:pPr marL="16510" lvl="0" algn="ctr">
                        <a:spcBef>
                          <a:spcPts val="360"/>
                        </a:spcBef>
                        <a:buClr>
                          <a:schemeClr val="tx1"/>
                        </a:buClr>
                        <a:buNone/>
                        <a:defRPr/>
                      </a:pPr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  <a:cs typeface="나눔고딕"/>
                        </a:rPr>
                        <a:t>2022-11-</a:t>
                      </a:r>
                      <a:r>
                        <a:rPr lang="en-US" altLang="ko-KR" sz="200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  <a:cs typeface="나눔고딕"/>
                        </a:rPr>
                        <a:t>12</a:t>
                      </a:r>
                      <a:endParaRPr lang="en-US" altLang="ko-KR" sz="2000">
                        <a:solidFill>
                          <a:schemeClr val="tx1"/>
                        </a:solidFill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 marL="0" marR="0" marB="0" anchor="ctr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 vert="horz" lIns="0" tIns="45720" rIns="0" bIns="0" anchor="ctr" anchorCtr="0"/>
                    <a:lstStyle/>
                    <a:p>
                      <a:pPr marL="27305" lvl="0" algn="ctr">
                        <a:lnSpc>
                          <a:spcPct val="100000"/>
                        </a:lnSpc>
                        <a:spcBef>
                          <a:spcPts val="360"/>
                        </a:spcBef>
                        <a:defRPr/>
                      </a:pPr>
                      <a:r>
                        <a:rPr lang="en-US" altLang="ko-KR" sz="2000">
                          <a:latin typeface="나눔고딕"/>
                          <a:ea typeface="나눔고딕"/>
                          <a:cs typeface="나눔고딕"/>
                        </a:rPr>
                        <a:t>100%</a:t>
                      </a:r>
                      <a:endParaRPr lang="en-US" altLang="ko-KR" sz="2000"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 marL="0" marR="0" marB="0" anchor="ctr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e9b9b9"/>
                    </a:solidFill>
                  </a:tcPr>
                </a:tc>
              </a:tr>
              <a:tr h="501489">
                <a:tc v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 vert="horz" lIns="0" tIns="45720" rIns="0" bIns="0" anchor="ctr" anchorCtr="0"/>
                    <a:lstStyle/>
                    <a:p>
                      <a:pPr marL="6350" lvl="0" algn="ctr">
                        <a:lnSpc>
                          <a:spcPct val="100000"/>
                        </a:lnSpc>
                        <a:spcBef>
                          <a:spcPts val="360"/>
                        </a:spcBef>
                        <a:defRPr/>
                      </a:pPr>
                      <a:r>
                        <a:rPr lang="en-US" altLang="ko-KR" sz="2000" spc="-25">
                          <a:latin typeface="나눔고딕"/>
                          <a:ea typeface="나눔고딕"/>
                          <a:cs typeface="나눔고딕"/>
                        </a:rPr>
                        <a:t>XSD / XML</a:t>
                      </a:r>
                      <a:r>
                        <a:rPr lang="ko-KR" altLang="en-US" sz="2000" spc="-25">
                          <a:latin typeface="나눔고딕"/>
                          <a:ea typeface="나눔고딕"/>
                          <a:cs typeface="나눔고딕"/>
                        </a:rPr>
                        <a:t> 파일 관리</a:t>
                      </a:r>
                      <a:endParaRPr lang="ko-KR" altLang="en-US" sz="2000" spc="-25"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 marL="0" marR="0" marB="0" anchor="ctr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 vert="horz" lIns="0" tIns="45720" rIns="0" bIns="0" anchor="ctr" anchorCtr="0"/>
                    <a:lstStyle/>
                    <a:p>
                      <a:pPr marL="16510" lvl="0" algn="ctr">
                        <a:spcBef>
                          <a:spcPts val="360"/>
                        </a:spcBef>
                        <a:buClr>
                          <a:schemeClr val="tx1"/>
                        </a:buClr>
                        <a:buNone/>
                        <a:defRPr/>
                      </a:pPr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  <a:cs typeface="나눔고딕"/>
                        </a:rPr>
                        <a:t>2022-11-</a:t>
                      </a:r>
                      <a:r>
                        <a:rPr lang="en-US" altLang="ko-KR" sz="200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  <a:cs typeface="나눔고딕"/>
                        </a:rPr>
                        <a:t>10</a:t>
                      </a:r>
                      <a:endParaRPr lang="en-US" altLang="ko-KR" sz="2000">
                        <a:solidFill>
                          <a:schemeClr val="tx1"/>
                        </a:solidFill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 marL="0" marR="0" marB="0" anchor="ctr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 vert="horz" lIns="0" tIns="45720" rIns="0" bIns="0" anchor="ctr" anchorCtr="0"/>
                    <a:lstStyle/>
                    <a:p>
                      <a:pPr marL="16510" lvl="0" algn="ctr">
                        <a:spcBef>
                          <a:spcPts val="360"/>
                        </a:spcBef>
                        <a:buClr>
                          <a:schemeClr val="tx1"/>
                        </a:buClr>
                        <a:buNone/>
                        <a:defRPr/>
                      </a:pPr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  <a:cs typeface="나눔고딕"/>
                        </a:rPr>
                        <a:t>2022-1</a:t>
                      </a:r>
                      <a:r>
                        <a:rPr lang="en-US" altLang="ko-KR" sz="200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  <a:cs typeface="나눔고딕"/>
                        </a:rPr>
                        <a:t>2</a:t>
                      </a:r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  <a:cs typeface="나눔고딕"/>
                        </a:rPr>
                        <a:t>-</a:t>
                      </a:r>
                      <a:r>
                        <a:rPr lang="en-US" altLang="ko-KR" sz="200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  <a:cs typeface="나눔고딕"/>
                        </a:rPr>
                        <a:t>01</a:t>
                      </a:r>
                      <a:endParaRPr lang="en-US" altLang="ko-KR" sz="2000">
                        <a:solidFill>
                          <a:schemeClr val="tx1"/>
                        </a:solidFill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 marL="0" marR="0" marB="0" anchor="ctr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 vert="horz" lIns="0" tIns="45720" rIns="0" bIns="0" anchor="ctr" anchorCtr="0"/>
                    <a:lstStyle/>
                    <a:p>
                      <a:pPr marL="27305" lvl="0" algn="ctr">
                        <a:spcBef>
                          <a:spcPts val="360"/>
                        </a:spcBef>
                        <a:buClr>
                          <a:schemeClr val="tx1"/>
                        </a:buClr>
                        <a:buNone/>
                        <a:defRPr/>
                      </a:pPr>
                      <a:r>
                        <a:rPr lang="en-US" altLang="ko-KR" sz="200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  <a:cs typeface="나눔고딕"/>
                        </a:rPr>
                        <a:t>95</a:t>
                      </a:r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  <a:cs typeface="나눔고딕"/>
                        </a:rPr>
                        <a:t>%</a:t>
                      </a:r>
                      <a:endParaRPr lang="en-US" sz="2000">
                        <a:solidFill>
                          <a:schemeClr val="tx1"/>
                        </a:solidFill>
                        <a:effectLst/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 marL="0" marR="0" marB="0" anchor="ctr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e9b9b9"/>
                    </a:solidFill>
                  </a:tcPr>
                </a:tc>
              </a:tr>
              <a:tr h="501489">
                <a:tc rowSpan="2">
                  <a:txBody>
                    <a:bodyPr vert="horz" lIns="0" tIns="0" rIns="0" bIns="0" anchor="ctr" anchorCtr="0"/>
                    <a:lstStyle/>
                    <a:p>
                      <a:pPr marL="148590" lvl="0" algn="ctr">
                        <a:lnSpc>
                          <a:spcPct val="100000"/>
                        </a:lnSpc>
                        <a:defRPr/>
                      </a:pPr>
                      <a:r>
                        <a:rPr lang="ko-KR" altLang="en-US" sz="2000">
                          <a:latin typeface="나눔고딕"/>
                          <a:ea typeface="나눔고딕"/>
                          <a:cs typeface="나눔고딕"/>
                        </a:rPr>
                        <a:t>한동엽</a:t>
                      </a:r>
                      <a:endParaRPr lang="ko-KR" altLang="en-US" sz="2000"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 marL="0" marR="0" marT="0" marB="0" anchor="ctr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 vert="horz" lIns="0" tIns="46990" rIns="0" bIns="0" anchor="ctr" anchorCtr="0"/>
                    <a:lstStyle/>
                    <a:p>
                      <a:pPr marL="10795" lvl="0" algn="ctr">
                        <a:lnSpc>
                          <a:spcPct val="100000"/>
                        </a:lnSpc>
                        <a:spcBef>
                          <a:spcPts val="370"/>
                        </a:spcBef>
                        <a:defRPr/>
                      </a:pPr>
                      <a:r>
                        <a:rPr lang="ko-KR" altLang="en-US" sz="2000">
                          <a:latin typeface="나눔고딕"/>
                          <a:ea typeface="나눔고딕"/>
                          <a:cs typeface="나눔고딕"/>
                        </a:rPr>
                        <a:t>데이터 수집</a:t>
                      </a:r>
                      <a:r>
                        <a:rPr lang="en-US" altLang="ko-KR" sz="2000">
                          <a:latin typeface="나눔고딕"/>
                          <a:ea typeface="나눔고딕"/>
                          <a:cs typeface="나눔고딕"/>
                        </a:rPr>
                        <a:t>(</a:t>
                      </a:r>
                      <a:r>
                        <a:rPr lang="ko-KR" altLang="en-US" sz="2000">
                          <a:latin typeface="나눔고딕"/>
                          <a:ea typeface="나눔고딕"/>
                          <a:cs typeface="나눔고딕"/>
                        </a:rPr>
                        <a:t>크롤링</a:t>
                      </a:r>
                      <a:r>
                        <a:rPr lang="en-US" altLang="ko-KR" sz="2000">
                          <a:latin typeface="나눔고딕"/>
                          <a:ea typeface="나눔고딕"/>
                          <a:cs typeface="나눔고딕"/>
                        </a:rPr>
                        <a:t>) /</a:t>
                      </a:r>
                      <a:r>
                        <a:rPr lang="ko-KR" altLang="en-US" sz="2000">
                          <a:latin typeface="나눔고딕"/>
                          <a:ea typeface="나눔고딕"/>
                          <a:cs typeface="나눔고딕"/>
                        </a:rPr>
                        <a:t> 전처리</a:t>
                      </a:r>
                      <a:endParaRPr lang="ko-KR" altLang="en-US" sz="2000"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 marL="0" marR="0" marT="46990" marB="0" anchor="ctr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 vert="horz" lIns="0" tIns="45720" rIns="0" bIns="0" anchor="ctr" anchorCtr="0"/>
                    <a:lstStyle/>
                    <a:p>
                      <a:pPr marL="16510" lvl="0" algn="ctr">
                        <a:spcBef>
                          <a:spcPts val="360"/>
                        </a:spcBef>
                        <a:buClr>
                          <a:schemeClr val="tx1"/>
                        </a:buClr>
                        <a:buNone/>
                        <a:defRPr/>
                      </a:pPr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  <a:cs typeface="나눔고딕"/>
                        </a:rPr>
                        <a:t>2022-1</a:t>
                      </a:r>
                      <a:r>
                        <a:rPr lang="en-US" altLang="ko-KR" sz="200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  <a:cs typeface="나눔고딕"/>
                        </a:rPr>
                        <a:t>0</a:t>
                      </a:r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  <a:cs typeface="나눔고딕"/>
                        </a:rPr>
                        <a:t>-</a:t>
                      </a:r>
                      <a:r>
                        <a:rPr lang="en-US" altLang="ko-KR" sz="200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  <a:cs typeface="나눔고딕"/>
                        </a:rPr>
                        <a:t>01</a:t>
                      </a:r>
                      <a:endParaRPr lang="en-US" altLang="ko-KR" sz="2000">
                        <a:solidFill>
                          <a:schemeClr val="tx1"/>
                        </a:solidFill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 marL="0" marR="0" marB="0" anchor="ctr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 vert="horz" lIns="0" tIns="45720" rIns="0" bIns="0" anchor="ctr" anchorCtr="0"/>
                    <a:lstStyle/>
                    <a:p>
                      <a:pPr marL="16510" lvl="0" algn="ctr">
                        <a:spcBef>
                          <a:spcPts val="360"/>
                        </a:spcBef>
                        <a:buClr>
                          <a:schemeClr val="tx1"/>
                        </a:buClr>
                        <a:buNone/>
                        <a:defRPr/>
                      </a:pPr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  <a:cs typeface="나눔고딕"/>
                        </a:rPr>
                        <a:t>2022-11-</a:t>
                      </a:r>
                      <a:r>
                        <a:rPr lang="en-US" altLang="ko-KR" sz="200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  <a:cs typeface="나눔고딕"/>
                        </a:rPr>
                        <a:t>06</a:t>
                      </a:r>
                      <a:endParaRPr lang="en-US" altLang="ko-KR" sz="2000">
                        <a:solidFill>
                          <a:schemeClr val="tx1"/>
                        </a:solidFill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 marL="0" marR="0" marB="0" anchor="ctr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 vert="horz" lIns="0" tIns="45720" rIns="0" bIns="0" anchor="ctr" anchorCtr="0"/>
                    <a:lstStyle/>
                    <a:p>
                      <a:pPr marL="27305" lvl="0" algn="ctr">
                        <a:spcBef>
                          <a:spcPts val="360"/>
                        </a:spcBef>
                        <a:buClr>
                          <a:schemeClr val="tx1"/>
                        </a:buClr>
                        <a:buNone/>
                        <a:defRPr/>
                      </a:pPr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  <a:cs typeface="나눔고딕"/>
                        </a:rPr>
                        <a:t>100%</a:t>
                      </a:r>
                      <a:endParaRPr lang="en-US" sz="2000">
                        <a:solidFill>
                          <a:schemeClr val="tx1"/>
                        </a:solidFill>
                        <a:effectLst/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 marL="0" marR="0" marB="0" anchor="ctr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e9b9b9"/>
                    </a:solidFill>
                  </a:tcPr>
                </a:tc>
              </a:tr>
              <a:tr h="501489">
                <a:tc v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 vert="horz" lIns="0" tIns="48260" rIns="0" bIns="0" anchor="ctr" anchorCtr="0"/>
                    <a:lstStyle/>
                    <a:p>
                      <a:pPr marL="12700" lvl="0" algn="ctr">
                        <a:lnSpc>
                          <a:spcPct val="100000"/>
                        </a:lnSpc>
                        <a:spcBef>
                          <a:spcPts val="380"/>
                        </a:spcBef>
                        <a:defRPr/>
                      </a:pPr>
                      <a:r>
                        <a:rPr lang="en-US" altLang="ko-KR" sz="2000" spc="-65">
                          <a:latin typeface="나눔고딕"/>
                          <a:ea typeface="나눔고딕"/>
                          <a:cs typeface="나눔고딕"/>
                        </a:rPr>
                        <a:t>DB</a:t>
                      </a:r>
                      <a:r>
                        <a:rPr lang="ko-KR" altLang="en-US" sz="2000" spc="-65">
                          <a:latin typeface="나눔고딕"/>
                          <a:ea typeface="나눔고딕"/>
                          <a:cs typeface="나눔고딕"/>
                        </a:rPr>
                        <a:t> 정규화 </a:t>
                      </a:r>
                      <a:r>
                        <a:rPr lang="en-US" altLang="ko-KR" sz="2000" spc="-65">
                          <a:latin typeface="나눔고딕"/>
                          <a:ea typeface="나눔고딕"/>
                          <a:cs typeface="나눔고딕"/>
                        </a:rPr>
                        <a:t>/</a:t>
                      </a:r>
                      <a:r>
                        <a:rPr lang="ko-KR" altLang="en-US" sz="2000" spc="-65">
                          <a:latin typeface="나눔고딕"/>
                          <a:ea typeface="나눔고딕"/>
                          <a:cs typeface="나눔고딕"/>
                        </a:rPr>
                        <a:t> 삽입 </a:t>
                      </a:r>
                      <a:r>
                        <a:rPr lang="en-US" altLang="ko-KR" sz="2000" spc="-65">
                          <a:latin typeface="나눔고딕"/>
                          <a:ea typeface="나눔고딕"/>
                          <a:cs typeface="나눔고딕"/>
                        </a:rPr>
                        <a:t>/</a:t>
                      </a:r>
                      <a:r>
                        <a:rPr lang="ko-KR" altLang="en-US" sz="2000" spc="-65">
                          <a:latin typeface="나눔고딕"/>
                          <a:ea typeface="나눔고딕"/>
                          <a:cs typeface="나눔고딕"/>
                        </a:rPr>
                        <a:t> 관리</a:t>
                      </a:r>
                      <a:endParaRPr lang="ko-KR" altLang="en-US" sz="2000" spc="-65"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 marL="0" marR="0" marT="48260" marB="0" anchor="ctr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 vert="horz" lIns="0" tIns="45720" rIns="0" bIns="0" anchor="ctr" anchorCtr="0"/>
                    <a:lstStyle/>
                    <a:p>
                      <a:pPr marL="16510" lvl="0" algn="ctr">
                        <a:spcBef>
                          <a:spcPts val="360"/>
                        </a:spcBef>
                        <a:buClr>
                          <a:schemeClr val="tx1"/>
                        </a:buClr>
                        <a:buNone/>
                        <a:defRPr/>
                      </a:pPr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  <a:cs typeface="나눔고딕"/>
                        </a:rPr>
                        <a:t>2022-11-</a:t>
                      </a:r>
                      <a:r>
                        <a:rPr lang="en-US" altLang="ko-KR" sz="200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  <a:cs typeface="나눔고딕"/>
                        </a:rPr>
                        <a:t>15</a:t>
                      </a:r>
                      <a:endParaRPr lang="en-US" altLang="ko-KR" sz="2000">
                        <a:solidFill>
                          <a:schemeClr val="tx1"/>
                        </a:solidFill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 marL="0" marR="0" marB="0" anchor="ctr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 vert="horz" lIns="0" tIns="45720" rIns="0" bIns="0" anchor="ctr" anchorCtr="0"/>
                    <a:lstStyle/>
                    <a:p>
                      <a:pPr marL="16510" lvl="0" algn="ctr">
                        <a:spcBef>
                          <a:spcPts val="360"/>
                        </a:spcBef>
                        <a:buClr>
                          <a:schemeClr val="tx1"/>
                        </a:buClr>
                        <a:buNone/>
                        <a:defRPr/>
                      </a:pPr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  <a:cs typeface="나눔고딕"/>
                        </a:rPr>
                        <a:t>2022-1</a:t>
                      </a:r>
                      <a:r>
                        <a:rPr lang="en-US" altLang="ko-KR" sz="200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  <a:cs typeface="나눔고딕"/>
                        </a:rPr>
                        <a:t>2</a:t>
                      </a:r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  <a:cs typeface="나눔고딕"/>
                        </a:rPr>
                        <a:t>-01</a:t>
                      </a:r>
                      <a:endParaRPr lang="en-US" sz="2000">
                        <a:solidFill>
                          <a:schemeClr val="tx1"/>
                        </a:solidFill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 marL="0" marR="0" marB="0" anchor="ctr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 vert="horz" lIns="0" tIns="45720" rIns="0" bIns="0" anchor="ctr" anchorCtr="0"/>
                    <a:lstStyle/>
                    <a:p>
                      <a:pPr marL="27305" lvl="0" algn="ctr">
                        <a:spcBef>
                          <a:spcPts val="360"/>
                        </a:spcBef>
                        <a:buClr>
                          <a:schemeClr val="tx1"/>
                        </a:buClr>
                        <a:buNone/>
                        <a:defRPr/>
                      </a:pPr>
                      <a:r>
                        <a:rPr lang="en-US" altLang="ko-KR" sz="200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  <a:cs typeface="나눔고딕"/>
                        </a:rPr>
                        <a:t>90</a:t>
                      </a:r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  <a:cs typeface="나눔고딕"/>
                        </a:rPr>
                        <a:t>%</a:t>
                      </a:r>
                      <a:endParaRPr lang="en-US" sz="2000">
                        <a:solidFill>
                          <a:schemeClr val="tx1"/>
                        </a:solidFill>
                        <a:effectLst/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 marL="0" marR="0" marB="0" anchor="ctr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e9b9b9"/>
                    </a:solidFill>
                  </a:tcPr>
                </a:tc>
              </a:tr>
              <a:tr h="501489">
                <a:tc rowSpan="4">
                  <a:txBody>
                    <a:bodyPr vert="horz" lIns="0" tIns="0" rIns="0" bIns="0" anchor="ctr" anchorCtr="0"/>
                    <a:lstStyle/>
                    <a:p>
                      <a:pPr marL="148590" lvl="0" algn="ctr">
                        <a:lnSpc>
                          <a:spcPct val="100000"/>
                        </a:lnSpc>
                        <a:defRPr/>
                      </a:pPr>
                      <a:r>
                        <a:rPr lang="ko-KR" altLang="en-US" sz="2000">
                          <a:latin typeface="나눔고딕"/>
                          <a:ea typeface="나눔고딕"/>
                          <a:cs typeface="나눔고딕"/>
                        </a:rPr>
                        <a:t>공통</a:t>
                      </a:r>
                      <a:endParaRPr lang="ko-KR" altLang="en-US" sz="2000"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 marL="0" marR="0" marT="0" marB="0" anchor="ctr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 vert="horz" lIns="0" tIns="48260" rIns="0" bIns="0" anchor="ctr" anchorCtr="0"/>
                    <a:lstStyle/>
                    <a:p>
                      <a:pPr marL="12700" lvl="0" algn="ctr">
                        <a:lnSpc>
                          <a:spcPct val="100000"/>
                        </a:lnSpc>
                        <a:spcBef>
                          <a:spcPts val="380"/>
                        </a:spcBef>
                        <a:defRPr/>
                      </a:pPr>
                      <a:r>
                        <a:rPr lang="en-US" altLang="ko-KR" sz="2000" spc="-65">
                          <a:latin typeface="나눔고딕"/>
                          <a:ea typeface="나눔고딕"/>
                          <a:cs typeface="나눔고딕"/>
                        </a:rPr>
                        <a:t>XML </a:t>
                      </a:r>
                      <a:r>
                        <a:rPr lang="ko-KR" altLang="en-US" sz="2000" spc="-65">
                          <a:latin typeface="나눔고딕"/>
                          <a:ea typeface="나눔고딕"/>
                          <a:cs typeface="나눔고딕"/>
                        </a:rPr>
                        <a:t>트리 설계</a:t>
                      </a:r>
                      <a:endParaRPr lang="ko-KR" altLang="en-US" sz="2000" spc="-65"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 marL="0" marR="0" marT="48260" marB="0" anchor="ctr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 vert="horz" lIns="0" tIns="45720" rIns="0" bIns="0" anchor="ctr" anchorCtr="0"/>
                    <a:lstStyle/>
                    <a:p>
                      <a:pPr marL="16510" lvl="0" algn="ctr">
                        <a:spcBef>
                          <a:spcPts val="360"/>
                        </a:spcBef>
                        <a:buClr>
                          <a:schemeClr val="tx1"/>
                        </a:buClr>
                        <a:buNone/>
                        <a:defRPr/>
                      </a:pPr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  <a:cs typeface="나눔고딕"/>
                        </a:rPr>
                        <a:t>2022-1</a:t>
                      </a:r>
                      <a:r>
                        <a:rPr lang="en-US" altLang="ko-KR" sz="200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  <a:cs typeface="나눔고딕"/>
                        </a:rPr>
                        <a:t>0</a:t>
                      </a:r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  <a:cs typeface="나눔고딕"/>
                        </a:rPr>
                        <a:t>-</a:t>
                      </a:r>
                      <a:r>
                        <a:rPr lang="en-US" altLang="ko-KR" sz="200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  <a:cs typeface="나눔고딕"/>
                        </a:rPr>
                        <a:t>15</a:t>
                      </a:r>
                      <a:endParaRPr lang="en-US" altLang="ko-KR" sz="2000">
                        <a:solidFill>
                          <a:schemeClr val="tx1"/>
                        </a:solidFill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 marL="0" marR="0" marB="0" anchor="ctr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 vert="horz" lIns="0" tIns="45720" rIns="0" bIns="0" anchor="ctr" anchorCtr="0"/>
                    <a:lstStyle/>
                    <a:p>
                      <a:pPr marL="16510" lvl="0" algn="ctr">
                        <a:spcBef>
                          <a:spcPts val="360"/>
                        </a:spcBef>
                        <a:buClr>
                          <a:schemeClr val="tx1"/>
                        </a:buClr>
                        <a:buNone/>
                        <a:defRPr/>
                      </a:pPr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  <a:cs typeface="나눔고딕"/>
                        </a:rPr>
                        <a:t>2022-11-</a:t>
                      </a:r>
                      <a:r>
                        <a:rPr lang="en-US" altLang="ko-KR" sz="200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  <a:cs typeface="나눔고딕"/>
                        </a:rPr>
                        <a:t>07</a:t>
                      </a:r>
                      <a:endParaRPr lang="en-US" altLang="ko-KR" sz="2000">
                        <a:solidFill>
                          <a:schemeClr val="tx1"/>
                        </a:solidFill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 marL="0" marR="0" marB="0" anchor="ctr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 vert="horz" lIns="0" tIns="45720" rIns="0" bIns="0" anchor="ctr" anchorCtr="0"/>
                    <a:lstStyle/>
                    <a:p>
                      <a:pPr marL="27305" lvl="0" algn="ctr">
                        <a:spcBef>
                          <a:spcPts val="360"/>
                        </a:spcBef>
                        <a:buClr>
                          <a:schemeClr val="tx1"/>
                        </a:buClr>
                        <a:buNone/>
                        <a:defRPr/>
                      </a:pPr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  <a:cs typeface="나눔고딕"/>
                        </a:rPr>
                        <a:t>100%</a:t>
                      </a:r>
                      <a:endParaRPr lang="en-US" sz="2000">
                        <a:solidFill>
                          <a:schemeClr val="tx1"/>
                        </a:solidFill>
                        <a:effectLst/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 marL="0" marR="0" marB="0" anchor="ctr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e9b9b9"/>
                    </a:solidFill>
                  </a:tcPr>
                </a:tc>
              </a:tr>
              <a:tr h="501489">
                <a:tc v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0" marR="0" marT="0" marB="0" anchor="ctr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 vert="horz" lIns="0" tIns="48260" rIns="0" bIns="0" anchor="ctr" anchorCtr="0"/>
                    <a:lstStyle/>
                    <a:p>
                      <a:pPr marL="12700" lvl="0" algn="ctr">
                        <a:lnSpc>
                          <a:spcPct val="100000"/>
                        </a:lnSpc>
                        <a:spcBef>
                          <a:spcPts val="380"/>
                        </a:spcBef>
                        <a:defRPr/>
                      </a:pPr>
                      <a:r>
                        <a:rPr lang="ko-KR" altLang="en-US" sz="2000" spc="-65">
                          <a:latin typeface="나눔고딕"/>
                          <a:ea typeface="나눔고딕"/>
                          <a:cs typeface="나눔고딕"/>
                        </a:rPr>
                        <a:t>공통어휘 찾기</a:t>
                      </a:r>
                      <a:endParaRPr lang="ko-KR" altLang="en-US" sz="2000" spc="-65"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 marL="0" marR="0" marT="48260" marB="0" anchor="ctr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 vert="horz" lIns="0" tIns="45720" rIns="0" bIns="0" anchor="ctr" anchorCtr="0"/>
                    <a:lstStyle/>
                    <a:p>
                      <a:pPr marL="16510" lvl="0" algn="ctr">
                        <a:spcBef>
                          <a:spcPts val="360"/>
                        </a:spcBef>
                        <a:buClr>
                          <a:schemeClr val="tx1"/>
                        </a:buClr>
                        <a:buNone/>
                        <a:defRPr/>
                      </a:pPr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  <a:cs typeface="나눔고딕"/>
                        </a:rPr>
                        <a:t>2022-11-01</a:t>
                      </a:r>
                      <a:endParaRPr lang="en-US" sz="2000">
                        <a:solidFill>
                          <a:schemeClr val="tx1"/>
                        </a:solidFill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 marL="0" marR="0" marB="0" anchor="ctr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 vert="horz" lIns="0" tIns="45720" rIns="0" bIns="0" anchor="ctr" anchorCtr="0"/>
                    <a:lstStyle/>
                    <a:p>
                      <a:pPr marL="16510" lvl="0" algn="ctr">
                        <a:spcBef>
                          <a:spcPts val="360"/>
                        </a:spcBef>
                        <a:buClr>
                          <a:schemeClr val="tx1"/>
                        </a:buClr>
                        <a:buNone/>
                        <a:defRPr/>
                      </a:pPr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  <a:cs typeface="나눔고딕"/>
                        </a:rPr>
                        <a:t>2022-11-0</a:t>
                      </a:r>
                      <a:r>
                        <a:rPr lang="en-US" altLang="ko-KR" sz="200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  <a:cs typeface="나눔고딕"/>
                        </a:rPr>
                        <a:t>6</a:t>
                      </a:r>
                      <a:endParaRPr lang="en-US" altLang="ko-KR" sz="2000">
                        <a:solidFill>
                          <a:schemeClr val="tx1"/>
                        </a:solidFill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 marL="0" marR="0" marB="0" anchor="ctr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 vert="horz" lIns="0" tIns="45720" rIns="0" bIns="0" anchor="ctr" anchorCtr="0"/>
                    <a:lstStyle/>
                    <a:p>
                      <a:pPr marL="27305" lvl="0" algn="ctr">
                        <a:spcBef>
                          <a:spcPts val="360"/>
                        </a:spcBef>
                        <a:buClr>
                          <a:schemeClr val="tx1"/>
                        </a:buClr>
                        <a:buNone/>
                        <a:defRPr/>
                      </a:pPr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  <a:cs typeface="나눔고딕"/>
                        </a:rPr>
                        <a:t>100%</a:t>
                      </a:r>
                      <a:endParaRPr lang="en-US" sz="2000">
                        <a:solidFill>
                          <a:schemeClr val="tx1"/>
                        </a:solidFill>
                        <a:effectLst/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 marL="0" marR="0" marB="0" anchor="ctr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e9b9b9"/>
                    </a:solidFill>
                  </a:tcPr>
                </a:tc>
              </a:tr>
              <a:tr h="501489">
                <a:tc v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0" marR="0" marT="0" marB="0" anchor="ctr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 vert="horz" lIns="0" tIns="48260" rIns="0" bIns="0" anchor="ctr" anchorCtr="0"/>
                    <a:lstStyle/>
                    <a:p>
                      <a:pPr marL="12700" lvl="0" algn="ctr">
                        <a:spcBef>
                          <a:spcPts val="380"/>
                        </a:spcBef>
                        <a:buClr>
                          <a:schemeClr val="tx1"/>
                        </a:buClr>
                        <a:buNone/>
                        <a:defRPr/>
                      </a:pPr>
                      <a:r>
                        <a:rPr lang="en-US" altLang="ko-KR" sz="2000" spc="-65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IE, ER </a:t>
                      </a:r>
                      <a:r>
                        <a:rPr lang="ko-KR" altLang="en-US" sz="2000" spc="-65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설계 </a:t>
                      </a:r>
                      <a:r>
                        <a:rPr lang="en-US" altLang="ko-KR" sz="2000" spc="-65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/</a:t>
                      </a:r>
                      <a:r>
                        <a:rPr lang="ko-KR" altLang="en-US" sz="2000" spc="-65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 데이터 정규화</a:t>
                      </a:r>
                      <a:endParaRPr lang="ko-KR" altLang="en-US" sz="2000" spc="-65">
                        <a:solidFill>
                          <a:schemeClr val="tx1"/>
                        </a:solidFill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 marL="0" marR="0" marT="48260" marB="0" anchor="ctr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 vert="horz" lIns="0" tIns="45720" rIns="0" bIns="0" anchor="ctr" anchorCtr="0"/>
                    <a:lstStyle/>
                    <a:p>
                      <a:pPr marL="16510" lvl="0" algn="ctr">
                        <a:spcBef>
                          <a:spcPts val="360"/>
                        </a:spcBef>
                        <a:buClr>
                          <a:schemeClr val="tx1"/>
                        </a:buClr>
                        <a:buNone/>
                        <a:defRPr/>
                      </a:pPr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  <a:cs typeface="나눔고딕"/>
                        </a:rPr>
                        <a:t>2022-11-0</a:t>
                      </a:r>
                      <a:r>
                        <a:rPr lang="en-US" altLang="ko-KR" sz="200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  <a:cs typeface="나눔고딕"/>
                        </a:rPr>
                        <a:t>3</a:t>
                      </a:r>
                      <a:endParaRPr lang="en-US" altLang="ko-KR" sz="2000">
                        <a:solidFill>
                          <a:schemeClr val="tx1"/>
                        </a:solidFill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 marL="0" marR="0" marB="0" anchor="ctr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 vert="horz" lIns="0" tIns="45720" rIns="0" bIns="0" anchor="ctr" anchorCtr="0"/>
                    <a:lstStyle/>
                    <a:p>
                      <a:pPr marL="16510" lvl="0" algn="ctr">
                        <a:spcBef>
                          <a:spcPts val="360"/>
                        </a:spcBef>
                        <a:buClr>
                          <a:schemeClr val="tx1"/>
                        </a:buClr>
                        <a:buNone/>
                        <a:defRPr/>
                      </a:pPr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  <a:cs typeface="나눔고딕"/>
                        </a:rPr>
                        <a:t>2022-11-</a:t>
                      </a:r>
                      <a:r>
                        <a:rPr lang="en-US" altLang="ko-KR" sz="200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  <a:cs typeface="나눔고딕"/>
                        </a:rPr>
                        <a:t>10</a:t>
                      </a:r>
                      <a:endParaRPr lang="en-US" altLang="ko-KR" sz="2000">
                        <a:solidFill>
                          <a:schemeClr val="tx1"/>
                        </a:solidFill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 marL="0" marR="0" marB="0" anchor="ctr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 vert="horz" lIns="0" tIns="45720" rIns="0" bIns="0" anchor="ctr" anchorCtr="0"/>
                    <a:lstStyle/>
                    <a:p>
                      <a:pPr marL="27305" lvl="0" algn="ctr">
                        <a:spcBef>
                          <a:spcPts val="360"/>
                        </a:spcBef>
                        <a:buClr>
                          <a:schemeClr val="tx1"/>
                        </a:buClr>
                        <a:buNone/>
                        <a:defRPr/>
                      </a:pPr>
                      <a:r>
                        <a:rPr lang="en-US" altLang="ko-KR" sz="200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  <a:cs typeface="나눔고딕"/>
                        </a:rPr>
                        <a:t>90</a:t>
                      </a:r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  <a:cs typeface="나눔고딕"/>
                        </a:rPr>
                        <a:t>%</a:t>
                      </a:r>
                      <a:endParaRPr lang="en-US" sz="2000">
                        <a:solidFill>
                          <a:schemeClr val="tx1"/>
                        </a:solidFill>
                        <a:effectLst/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 marL="0" marR="0" marB="0" anchor="ctr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e9b9b9"/>
                    </a:solidFill>
                  </a:tcPr>
                </a:tc>
              </a:tr>
              <a:tr h="501489">
                <a:tc v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0" marR="0" marT="0" marB="0" anchor="ctr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 vert="horz" lIns="0" tIns="48260" rIns="0" bIns="0" anchor="ctr" anchorCtr="0"/>
                    <a:lstStyle/>
                    <a:p>
                      <a:pPr marL="12700" lvl="0" algn="ctr">
                        <a:spcBef>
                          <a:spcPts val="380"/>
                        </a:spcBef>
                        <a:buClr>
                          <a:schemeClr val="tx1"/>
                        </a:buClr>
                        <a:buNone/>
                        <a:defRPr/>
                      </a:pPr>
                      <a:r>
                        <a:rPr lang="ko-KR" altLang="en-US" sz="2000" spc="-65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  <a:cs typeface="나눔고딕"/>
                        </a:rPr>
                        <a:t>데이터 통합 과정 </a:t>
                      </a:r>
                      <a:r>
                        <a:rPr lang="en-US" altLang="ko-KR" sz="2000" spc="-65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  <a:cs typeface="나눔고딕"/>
                        </a:rPr>
                        <a:t>/</a:t>
                      </a:r>
                      <a:r>
                        <a:rPr lang="ko-KR" altLang="en-US" sz="2000" spc="-65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  <a:cs typeface="나눔고딕"/>
                        </a:rPr>
                        <a:t> 통합 </a:t>
                      </a:r>
                      <a:r>
                        <a:rPr lang="en-US" altLang="ko-KR" sz="2000" spc="-65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  <a:cs typeface="나눔고딕"/>
                        </a:rPr>
                        <a:t>XSD</a:t>
                      </a:r>
                      <a:r>
                        <a:rPr lang="ko-KR" altLang="en-US" sz="2000" spc="-65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  <a:cs typeface="나눔고딕"/>
                        </a:rPr>
                        <a:t> 작성</a:t>
                      </a:r>
                      <a:endParaRPr lang="ko-KR" altLang="en-US" sz="2000" spc="-65">
                        <a:solidFill>
                          <a:schemeClr val="tx1"/>
                        </a:solidFill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 marL="0" marR="0" marT="48260" marB="0" anchor="ctr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 vert="horz" lIns="0" tIns="45720" rIns="0" bIns="0" anchor="ctr" anchorCtr="0"/>
                    <a:lstStyle/>
                    <a:p>
                      <a:pPr marL="16510" lvl="0" algn="ctr">
                        <a:spcBef>
                          <a:spcPts val="360"/>
                        </a:spcBef>
                        <a:buClr>
                          <a:schemeClr val="tx1"/>
                        </a:buClr>
                        <a:buNone/>
                        <a:defRPr/>
                      </a:pPr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  <a:cs typeface="나눔고딕"/>
                        </a:rPr>
                        <a:t>2022-11-</a:t>
                      </a:r>
                      <a:r>
                        <a:rPr lang="en-US" altLang="ko-KR" sz="200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  <a:cs typeface="나눔고딕"/>
                        </a:rPr>
                        <a:t>15</a:t>
                      </a:r>
                      <a:endParaRPr lang="en-US" altLang="ko-KR" sz="2000">
                        <a:solidFill>
                          <a:schemeClr val="tx1"/>
                        </a:solidFill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 marL="0" marR="0" marB="0" anchor="ctr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 vert="horz" lIns="0" tIns="45720" rIns="0" bIns="0" anchor="ctr" anchorCtr="0"/>
                    <a:lstStyle/>
                    <a:p>
                      <a:pPr marL="16510" lvl="0" algn="ctr">
                        <a:spcBef>
                          <a:spcPts val="360"/>
                        </a:spcBef>
                        <a:buClr>
                          <a:schemeClr val="tx1"/>
                        </a:buClr>
                        <a:buNone/>
                        <a:defRPr/>
                      </a:pPr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  <a:cs typeface="나눔고딕"/>
                        </a:rPr>
                        <a:t>2022-1</a:t>
                      </a:r>
                      <a:r>
                        <a:rPr lang="en-US" altLang="ko-KR" sz="200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  <a:cs typeface="나눔고딕"/>
                        </a:rPr>
                        <a:t>2</a:t>
                      </a:r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  <a:cs typeface="나눔고딕"/>
                        </a:rPr>
                        <a:t>-01</a:t>
                      </a:r>
                      <a:endParaRPr lang="en-US" sz="2000">
                        <a:solidFill>
                          <a:schemeClr val="tx1"/>
                        </a:solidFill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 marL="0" marR="0" marB="0" anchor="ctr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 vert="horz" lIns="0" tIns="45720" rIns="0" bIns="0" anchor="ctr" anchorCtr="0"/>
                    <a:lstStyle/>
                    <a:p>
                      <a:pPr marL="27305" lvl="0" algn="ctr">
                        <a:spcBef>
                          <a:spcPts val="360"/>
                        </a:spcBef>
                        <a:buClr>
                          <a:schemeClr val="tx1"/>
                        </a:buClr>
                        <a:buNone/>
                        <a:defRPr/>
                      </a:pPr>
                      <a:r>
                        <a:rPr lang="en-US" altLang="ko-KR" sz="200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  <a:cs typeface="나눔고딕"/>
                        </a:rPr>
                        <a:t>95</a:t>
                      </a:r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  <a:cs typeface="나눔고딕"/>
                        </a:rPr>
                        <a:t>%</a:t>
                      </a:r>
                      <a:endParaRPr lang="en-US" sz="2000">
                        <a:solidFill>
                          <a:schemeClr val="tx1"/>
                        </a:solidFill>
                        <a:effectLst/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 marL="0" marR="0" marB="0" anchor="ctr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e9b9b9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183416"/>
      </p:ext>
    </p:extLst>
  </p:cSld>
  <p:clrMapOvr>
    <a:masterClrMapping/>
  </p:clrMapOvr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데이터 수집 현황</a:t>
            </a:r>
          </a:p>
        </p:txBody>
      </p:sp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tretch>
            <a:fillRect/>
          </a:stretch>
        </p:blipFill>
        <p:spPr>
          <a:xfrm>
            <a:off x="609599" y="1632488"/>
            <a:ext cx="4402263" cy="4525963"/>
          </a:xfrm>
          <a:prstGeom prst="rect">
            <a:avLst/>
          </a:prstGeom>
        </p:spPr>
      </p:pic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XML(군산사랑상품권 가맹점)</a:t>
            </a:r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en-US" altLang="en-US"/>
              <a:pPr lvl="0">
                <a:defRPr/>
              </a:pPr>
              <a:t>9</a:t>
            </a:fld>
            <a:endParaRPr lang="en-US" altLang="en-US"/>
          </a:p>
        </p:txBody>
      </p:sp>
      <p:sp>
        <p:nvSpPr>
          <p:cNvPr id="6" name="오른쪽 화살표 5"/>
          <p:cNvSpPr/>
          <p:nvPr/>
        </p:nvSpPr>
        <p:spPr>
          <a:xfrm>
            <a:off x="5011863" y="3429000"/>
            <a:ext cx="1084137" cy="766843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3057B9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096000" y="3269421"/>
            <a:ext cx="5769005" cy="1086001"/>
          </a:xfrm>
          <a:prstGeom prst="rect">
            <a:avLst/>
          </a:prstGeom>
        </p:spPr>
      </p:pic>
      <p:sp>
        <p:nvSpPr>
          <p:cNvPr id="9" name="가로 글상자 8"/>
          <p:cNvSpPr txBox="1"/>
          <p:nvPr/>
        </p:nvSpPr>
        <p:spPr>
          <a:xfrm>
            <a:off x="6323151" y="4355423"/>
            <a:ext cx="5314700" cy="11782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>
                <a:latin typeface="나눔고딕"/>
                <a:ea typeface="나눔고딕"/>
              </a:rPr>
              <a:t>전라북도 군산시</a:t>
            </a:r>
            <a:r>
              <a:rPr lang="en-US" altLang="ko-KR">
                <a:latin typeface="나눔고딕"/>
                <a:ea typeface="나눔고딕"/>
              </a:rPr>
              <a:t>_</a:t>
            </a:r>
            <a:r>
              <a:rPr lang="ko-KR" altLang="en-US">
                <a:latin typeface="나눔고딕"/>
                <a:ea typeface="나눔고딕"/>
              </a:rPr>
              <a:t>병원현황</a:t>
            </a:r>
            <a:r>
              <a:rPr lang="en-US" altLang="ko-KR">
                <a:latin typeface="나눔고딕"/>
                <a:ea typeface="나눔고딕"/>
              </a:rPr>
              <a:t>_20220609.csv</a:t>
            </a:r>
          </a:p>
          <a:p>
            <a:pPr lvl="0" algn="ctr">
              <a:defRPr/>
            </a:pPr>
            <a:endParaRPr lang="ko-KR" altLang="en-US">
              <a:latin typeface="나눔고딕"/>
              <a:ea typeface="나눔고딕"/>
            </a:endParaRPr>
          </a:p>
          <a:p>
            <a:pPr lvl="0" algn="ctr">
              <a:defRPr/>
            </a:pPr>
            <a:r>
              <a:rPr lang="en-US" altLang="ko-KR">
                <a:latin typeface="나눔고딕"/>
                <a:ea typeface="나눔고딕"/>
              </a:rPr>
              <a:t>R=(</a:t>
            </a:r>
            <a:r>
              <a:rPr lang="ko-KR" altLang="en-US">
                <a:latin typeface="나눔고딕"/>
                <a:ea typeface="나눔고딕"/>
              </a:rPr>
              <a:t>의료기관종별</a:t>
            </a:r>
            <a:r>
              <a:rPr lang="en-US" altLang="ko-KR">
                <a:latin typeface="나눔고딕"/>
                <a:ea typeface="나눔고딕"/>
              </a:rPr>
              <a:t>,</a:t>
            </a:r>
            <a:r>
              <a:rPr lang="ko-KR" altLang="en-US">
                <a:latin typeface="나눔고딕"/>
                <a:ea typeface="나눔고딕"/>
              </a:rPr>
              <a:t> 의료기관명</a:t>
            </a:r>
            <a:r>
              <a:rPr lang="en-US" altLang="ko-KR">
                <a:latin typeface="나눔고딕"/>
                <a:ea typeface="나눔고딕"/>
              </a:rPr>
              <a:t>,</a:t>
            </a:r>
            <a:r>
              <a:rPr lang="ko-KR" altLang="en-US">
                <a:latin typeface="나눔고딕"/>
                <a:ea typeface="나눔고딕"/>
              </a:rPr>
              <a:t> 의료기관주소</a:t>
            </a:r>
            <a:r>
              <a:rPr lang="en-US" altLang="ko-KR">
                <a:latin typeface="나눔고딕"/>
                <a:ea typeface="나눔고딕"/>
              </a:rPr>
              <a:t>(</a:t>
            </a:r>
            <a:r>
              <a:rPr lang="ko-KR" altLang="en-US">
                <a:latin typeface="나눔고딕"/>
                <a:ea typeface="나눔고딕"/>
              </a:rPr>
              <a:t>도로명</a:t>
            </a:r>
            <a:r>
              <a:rPr lang="en-US" altLang="ko-KR">
                <a:latin typeface="나눔고딕"/>
                <a:ea typeface="나눔고딕"/>
              </a:rPr>
              <a:t>),</a:t>
            </a:r>
            <a:r>
              <a:rPr lang="ko-KR" altLang="en-US">
                <a:latin typeface="나눔고딕"/>
                <a:ea typeface="나눔고딕"/>
              </a:rPr>
              <a:t> 의료기관전화번호</a:t>
            </a:r>
            <a:r>
              <a:rPr lang="en-US" altLang="ko-KR">
                <a:latin typeface="나눔고딕"/>
                <a:ea typeface="나눔고딕"/>
              </a:rPr>
              <a:t>,</a:t>
            </a:r>
            <a:r>
              <a:rPr lang="ko-KR" altLang="en-US">
                <a:latin typeface="나눔고딕"/>
                <a:ea typeface="나눔고딕"/>
              </a:rPr>
              <a:t> 병실수</a:t>
            </a:r>
            <a:r>
              <a:rPr lang="en-US" altLang="ko-KR">
                <a:latin typeface="나눔고딕"/>
                <a:ea typeface="나눔고딕"/>
              </a:rPr>
              <a:t>,</a:t>
            </a:r>
            <a:r>
              <a:rPr lang="ko-KR" altLang="en-US">
                <a:latin typeface="나눔고딕"/>
                <a:ea typeface="나눔고딕"/>
              </a:rPr>
              <a:t> 병상수</a:t>
            </a:r>
            <a:r>
              <a:rPr lang="en-US" altLang="ko-KR">
                <a:latin typeface="나눔고딕"/>
                <a:ea typeface="나눔고딕"/>
              </a:rPr>
              <a:t>,</a:t>
            </a:r>
            <a:r>
              <a:rPr lang="ko-KR" altLang="en-US">
                <a:latin typeface="나눔고딕"/>
                <a:ea typeface="나눔고딕"/>
              </a:rPr>
              <a:t> 비고</a:t>
            </a:r>
            <a:r>
              <a:rPr lang="en-US" altLang="ko-KR">
                <a:latin typeface="나눔고딕"/>
                <a:ea typeface="나눔고딕"/>
              </a:rPr>
              <a:t>(</a:t>
            </a:r>
            <a:r>
              <a:rPr lang="ko-KR" altLang="en-US">
                <a:latin typeface="나눔고딕"/>
                <a:ea typeface="나눔고딕"/>
              </a:rPr>
              <a:t>건물층수</a:t>
            </a:r>
            <a:r>
              <a:rPr lang="en-US" altLang="ko-KR">
                <a:latin typeface="나눔고딕"/>
                <a:ea typeface="나눔고딕"/>
              </a:rPr>
              <a:t>))</a:t>
            </a:r>
          </a:p>
        </p:txBody>
      </p:sp>
    </p:spTree>
    <p:extLst>
      <p:ext uri="{BB962C8B-B14F-4D97-AF65-F5344CB8AC3E}">
        <p14:creationId xmlns:p14="http://schemas.microsoft.com/office/powerpoint/2010/main" val="1685760410"/>
      </p:ext>
    </p:extLst>
  </p:cSld>
  <p:clrMapOvr>
    <a:masterClrMapping/>
  </p:clrMapOvr>
</p:sld>
</file>

<file path=ppt/slides/slide8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p>
            <a:pPr lvl="0">
              <a:defRPr/>
            </a:pPr>
            <a:r>
              <a:rPr lang="ko-KR" altLang="en-US"/>
              <a:t>지금까지의 이슈사항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p>
            <a:pPr lvl="0">
              <a:defRPr/>
            </a:pPr>
            <a:r>
              <a:rPr lang="ko-KR" altLang="en-US"/>
              <a:t>주소 </a:t>
            </a:r>
            <a:r>
              <a:rPr lang="en-US" altLang="ko-KR"/>
              <a:t>/</a:t>
            </a:r>
            <a:r>
              <a:rPr lang="ko-KR" altLang="en-US"/>
              <a:t> 이름 통일성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팀 변동사항 및 일정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카테고리 등의 부재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기타 등등</a:t>
            </a:r>
            <a:r>
              <a:rPr lang="en-US" altLang="ko-KR"/>
              <a:t>...</a:t>
            </a:r>
            <a:endParaRPr lang="en-US" altLang="ko-KR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>
              <a:defRPr/>
            </a:pPr>
            <a:r>
              <a:rPr lang="ko-KR" altLang="en-US"/>
              <a:t>XML(군산사랑상품권 가맹점)</a:t>
            </a:r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461939"/>
      </p:ext>
    </p:extLst>
  </p:cSld>
  <p:clrMapOvr>
    <a:masterClrMapping/>
  </p:clrMapOvr>
</p:sld>
</file>

<file path=ppt/slides/slide8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p>
            <a:pPr lvl="0">
              <a:defRPr/>
            </a:pPr>
            <a:r>
              <a:rPr lang="ko-KR" altLang="en-US"/>
              <a:t>팀 소감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p>
            <a:pPr lvl="0">
              <a:defRPr/>
            </a:pPr>
            <a:r>
              <a:rPr lang="EN-US" altLang="en-US" sz="2400"/>
              <a:t>2학년 2학기 들어서 갑자기 학교생활이 갑자기 </a:t>
            </a:r>
            <a:r>
              <a:rPr lang="EN-US" altLang="en-US" sz="2400" b="1">
                <a:solidFill>
                  <a:srgbClr val="0000ff"/>
                </a:solidFill>
              </a:rPr>
              <a:t>어려워진 기분</a:t>
            </a:r>
            <a:r>
              <a:rPr lang="EN-US" altLang="en-US" sz="2400"/>
              <a:t>이다.</a:t>
            </a:r>
            <a:r>
              <a:rPr lang="ko-KR" altLang="en-US" sz="2400"/>
              <a:t> 엄청 하기 싫지만 마음을 먹었고 행동했기에 결과가 나왔다. 뭐든지 "일단 해보면 어떻게든 된다"라는 지극히 평범한 말에 대해 다시 한번 생각해보았다. 결과적으로는 문제를 멀리서 보는 능력, 멀티태스킹 능력이 약간이나마 </a:t>
            </a:r>
            <a:r>
              <a:rPr lang="ko-KR" altLang="en-US" sz="2400" b="1">
                <a:solidFill>
                  <a:srgbClr val="0000ff"/>
                </a:solidFill>
              </a:rPr>
              <a:t>발전</a:t>
            </a:r>
            <a:r>
              <a:rPr lang="ko-KR" altLang="en-US" sz="2400"/>
              <a:t>한 것 같음을 느꼈다. 내가 만약 코드를 잘 짰으면 30분이라는 시간을 단축할 수 있었을 것이다. 정말 </a:t>
            </a:r>
            <a:r>
              <a:rPr lang="ko-KR" altLang="en-US" sz="2400" b="1">
                <a:solidFill>
                  <a:srgbClr val="0000ff"/>
                </a:solidFill>
              </a:rPr>
              <a:t>알고리즘</a:t>
            </a:r>
            <a:r>
              <a:rPr lang="ko-KR" altLang="en-US" sz="2400"/>
              <a:t> 하나 짜는 게 중요하구나.</a:t>
            </a:r>
            <a:endParaRPr lang="ko-KR" altLang="en-US" sz="2400"/>
          </a:p>
          <a:p>
            <a:pPr marL="342900" lvl="0" indent="-34290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ko-KR" altLang="en-US" sz="2400"/>
              <a:t>시간이 모자랐고 병행한 프로젝트에 의해 체력이 너무 많이 소모됐다. 진행하며 계획대로 될 것 같았던 일들이 앞서 발생한 이슈사항이 </a:t>
            </a:r>
            <a:r>
              <a:rPr lang="ko-KR" altLang="en-US" sz="2400" b="1">
                <a:solidFill>
                  <a:srgbClr val="0000ff"/>
                </a:solidFill>
              </a:rPr>
              <a:t>진행을 더디게 했고</a:t>
            </a:r>
            <a:r>
              <a:rPr lang="ko-KR" altLang="en-US" sz="2400"/>
              <a:t>, 경험했습니다. 팀원 최민서 분과 같이 협동하였으며</a:t>
            </a:r>
            <a:r>
              <a:rPr lang="en-US" altLang="ko-KR" sz="2400"/>
              <a:t>,</a:t>
            </a:r>
            <a:r>
              <a:rPr lang="ko-KR" altLang="en-US" sz="2400"/>
              <a:t> 좋은 파트너였다. 하면서 </a:t>
            </a:r>
            <a:r>
              <a:rPr lang="ko-KR" altLang="en-US" sz="2400" b="1">
                <a:solidFill>
                  <a:srgbClr val="0000ff"/>
                </a:solidFill>
              </a:rPr>
              <a:t>전</a:t>
            </a:r>
            <a:r>
              <a:rPr xmlns:mc="http://schemas.openxmlformats.org/markup-compatibility/2006" xmlns:hp="http://schemas.haansoft.com/office/presentation/8.0" kumimoji="0" lang="ko-KR" altLang="en-US" sz="2400" b="1" i="0" u="none" strike="noStrike" kern="1200" cap="none" spc="0" normalizeH="0" baseline="0" mc:Ignorable="hp" hp:hslEmbossed="0">
                <a:solidFill>
                  <a:srgbClr val="0000ff"/>
                </a:solidFill>
                <a:latin typeface="나눔고딕"/>
                <a:ea typeface="나눔고딕"/>
                <a:cs typeface="맑은 고딕"/>
              </a:rPr>
              <a:t>처리 작업이 가장 중요</a:t>
            </a:r>
            <a:r>
              <a:rPr lang="ko-KR" altLang="en-US" sz="2400"/>
              <a:t>하다고 꼽았다. 이 경험으로 다음 트랙에 나아갈 수 있을 거 같다. 부족한 프로젝트였지만 성장 방향을 잡아준 프로젝트였다. </a:t>
            </a:r>
            <a:endParaRPr lang="ko-KR" altLang="en-US" sz="2400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>
              <a:defRPr/>
            </a:pPr>
            <a:r>
              <a:rPr lang="ko-KR" altLang="en-US"/>
              <a:t>XML(군산사랑상품권 가맹점)</a:t>
            </a:r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>
              <a:defRPr/>
            </a:pPr>
            <a:fld id="{AD22CD3B-FDDF-4998-970C-76E6E0BEC65F}" type="slidenum">
              <a:rPr lang="en-US" altLang="en-US"/>
              <a:pPr lvl="0">
                <a:defRPr/>
              </a:pPr>
              <a:t>79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06605225"/>
      </p:ext>
    </p:extLst>
  </p:cSld>
  <p:clrMapOvr>
    <a:masterClrMapping/>
  </p:clrMapOvr>
</p:sld>
</file>

<file path=ppt/slides/slide8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-13581" y="403439"/>
            <a:ext cx="12192000" cy="3291695"/>
            <a:chOff x="0" y="1967961"/>
            <a:chExt cx="12192000" cy="3291695"/>
          </a:xfrm>
        </p:grpSpPr>
        <p:sp>
          <p:nvSpPr>
            <p:cNvPr id="5" name="직사각형 4"/>
            <p:cNvSpPr/>
            <p:nvPr/>
          </p:nvSpPr>
          <p:spPr>
            <a:xfrm>
              <a:off x="0" y="2480993"/>
              <a:ext cx="12192000" cy="277866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4" name="직사각형 3"/>
            <p:cNvSpPr/>
            <p:nvPr/>
          </p:nvSpPr>
          <p:spPr>
            <a:xfrm>
              <a:off x="0" y="1967961"/>
              <a:ext cx="12192000" cy="2778663"/>
            </a:xfrm>
            <a:prstGeom prst="rect">
              <a:avLst/>
            </a:prstGeom>
            <a:solidFill>
              <a:srgbClr val="DFE6F7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</p:grpSp>
      <p:sp>
        <p:nvSpPr>
          <p:cNvPr id="2" name="제목 1"/>
          <p:cNvSpPr>
            <a:spLocks noGrp="1"/>
          </p:cNvSpPr>
          <p:nvPr>
            <p:ph type="ctrTitle" idx="0"/>
          </p:nvPr>
        </p:nvSpPr>
        <p:spPr>
          <a:xfrm>
            <a:off x="1815220" y="835778"/>
            <a:ext cx="10363198" cy="1470025"/>
          </a:xfrm>
        </p:spPr>
        <p:txBody>
          <a:bodyPr>
            <a:noAutofit/>
          </a:bodyPr>
          <a:lstStyle/>
          <a:p>
            <a:pPr lvl="0" algn="r">
              <a:defRPr/>
            </a:pPr>
            <a:r>
              <a:rPr lang="ko-KR" altLang="en-US" sz="4900">
                <a:solidFill>
                  <a:srgbClr val="3a3c84"/>
                </a:solidFill>
                <a:latin typeface="나눔스퀘어라운드 ExtraBold"/>
                <a:ea typeface="나눔스퀘어라운드 ExtraBold"/>
                <a:cs typeface="+mj-cs"/>
              </a:rPr>
              <a:t>군산사랑상품권</a:t>
            </a:r>
            <a:r>
              <a:rPr lang="ko-KR" altLang="en-US" sz="4900">
                <a:latin typeface="나눔스퀘어라운드 ExtraBold"/>
                <a:ea typeface="나눔스퀘어라운드 ExtraBold"/>
                <a:cs typeface="+mj-cs"/>
              </a:rPr>
              <a:t> 가맹점 리스트</a:t>
            </a:r>
            <a:br>
              <a:rPr lang="ko-KR" altLang="en-US" sz="4900">
                <a:latin typeface="나눔스퀘어라운드 ExtraBold"/>
                <a:ea typeface="나눔스퀘어라운드 ExtraBold"/>
                <a:cs typeface="+mj-cs"/>
              </a:rPr>
            </a:br>
            <a:r>
              <a:rPr lang="en-US" altLang="ko-KR" sz="4900">
                <a:latin typeface="나눔스퀘어라운드 ExtraBold"/>
                <a:ea typeface="나눔스퀘어라운드 ExtraBold"/>
                <a:cs typeface="+mj-cs"/>
              </a:rPr>
              <a:t>DB/XML</a:t>
            </a:r>
            <a:r>
              <a:rPr lang="ko-KR" altLang="en-US" sz="4900">
                <a:latin typeface="나눔스퀘어라운드 ExtraBold"/>
                <a:ea typeface="나눔스퀘어라운드 ExtraBold"/>
                <a:cs typeface="+mj-cs"/>
              </a:rPr>
              <a:t> 프로젝트</a:t>
            </a:r>
            <a:endParaRPr lang="ko-KR" altLang="en-US" sz="4900">
              <a:latin typeface="나눔스퀘어라운드 ExtraBold"/>
              <a:ea typeface="나눔스퀘어라운드 ExtraBold"/>
              <a:cs typeface="+mj-cs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3419128" y="2305803"/>
            <a:ext cx="8534399" cy="1752600"/>
          </a:xfrm>
        </p:spPr>
        <p:txBody>
          <a:bodyPr/>
          <a:lstStyle/>
          <a:p>
            <a:pPr lvl="0" algn="r">
              <a:defRPr/>
            </a:pPr>
            <a:r>
              <a:rPr lang="ko-KR" altLang="en-US">
                <a:solidFill>
                  <a:schemeClr val="tx1"/>
                </a:solidFill>
                <a:latin typeface="나눔고딕"/>
                <a:ea typeface="나눔고딕"/>
                <a:cs typeface="+mn-cs"/>
              </a:rPr>
              <a:t>최민서</a:t>
            </a:r>
            <a:r>
              <a:rPr lang="en-US" altLang="ko-KR">
                <a:solidFill>
                  <a:schemeClr val="tx1"/>
                </a:solidFill>
                <a:latin typeface="나눔고딕"/>
                <a:ea typeface="나눔고딕"/>
                <a:cs typeface="+mn-cs"/>
              </a:rPr>
              <a:t>,</a:t>
            </a:r>
            <a:r>
              <a:rPr lang="ko-KR" altLang="en-US">
                <a:solidFill>
                  <a:schemeClr val="tx1"/>
                </a:solidFill>
                <a:latin typeface="나눔고딕"/>
                <a:ea typeface="나눔고딕"/>
                <a:cs typeface="+mn-cs"/>
              </a:rPr>
              <a:t> 한동엽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/>
          <a:srcRect l="50000" b="58180"/>
          <a:stretch>
            <a:fillRect/>
          </a:stretch>
        </p:blipFill>
        <p:spPr>
          <a:xfrm>
            <a:off x="306878" y="1170141"/>
            <a:ext cx="4042582" cy="175829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rcRect r="50000" b="58180"/>
          <a:stretch>
            <a:fillRect/>
          </a:stretch>
        </p:blipFill>
        <p:spPr>
          <a:xfrm>
            <a:off x="164003" y="258586"/>
            <a:ext cx="4042582" cy="1758291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2328169" y="6040809"/>
            <a:ext cx="9863831" cy="31554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lvl="0" algn="l">
              <a:defRPr/>
            </a:pPr>
            <a:r>
              <a:rPr sz="1500" b="0" i="0" strike="noStrike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</a:rPr>
              <a:t>본 저작물은 </a:t>
            </a:r>
            <a:r>
              <a:rPr lang="ko-KR" altLang="en-US" sz="1500" b="0" i="0" strike="noStrike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</a:rPr>
              <a:t>군산시청 소상공인지원과</a:t>
            </a:r>
            <a:r>
              <a:rPr sz="1500" b="0" i="0" strike="noStrike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</a:rPr>
              <a:t>에서 </a:t>
            </a:r>
            <a:r>
              <a:rPr lang="en-US" altLang="ko-KR" sz="1500" b="0" i="0" strike="noStrike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</a:rPr>
              <a:t>’22</a:t>
            </a:r>
            <a:r>
              <a:rPr sz="1500" b="0" i="0" strike="noStrike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</a:rPr>
              <a:t>년</a:t>
            </a:r>
            <a:r>
              <a:rPr lang="ko-KR" altLang="en-US" sz="1500" b="0" i="0" strike="noStrike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</a:rPr>
              <a:t> </a:t>
            </a:r>
            <a:r>
              <a:rPr sz="1500" b="0" i="0" strike="noStrike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</a:rPr>
              <a:t>작성하여 공공누리 제</a:t>
            </a:r>
            <a:r>
              <a:rPr lang="en-US" altLang="ko-KR" sz="1500" b="0" i="0" strike="noStrike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</a:rPr>
              <a:t>4</a:t>
            </a:r>
            <a:r>
              <a:rPr sz="1500" b="0" i="0" strike="noStrike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</a:rPr>
              <a:t>유형으로 개방한 저작물을 이용하였</a:t>
            </a:r>
            <a:r>
              <a:rPr lang="ko-KR" altLang="en-US" sz="1500" b="0" i="0" strike="noStrike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</a:rPr>
              <a:t>습니다</a:t>
            </a:r>
            <a:r>
              <a:rPr lang="en-US" altLang="ko-KR" sz="1500" b="0" i="0" strike="noStrike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</a:rPr>
              <a:t>.</a:t>
            </a:r>
          </a:p>
        </p:txBody>
      </p:sp>
      <p:sp>
        <p:nvSpPr>
          <p:cNvPr id="11" name="직사각형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800C6A38-4290-41DD-B95C-4155372FD4AF}" type="slidenum">
              <a:rPr lang="en-US" altLang="en-US" sz="2000">
                <a:latin typeface="나눔고딕"/>
                <a:ea typeface="나눔고딕"/>
                <a:cs typeface="+mn-cs"/>
              </a:rPr>
              <a:pPr lvl="0">
                <a:defRPr/>
              </a:pPr>
              <a:t>37</a:t>
            </a:fld>
            <a:endParaRPr lang="en-US" altLang="en-US" sz="2000">
              <a:latin typeface="나눔고딕"/>
              <a:ea typeface="나눔고딕"/>
              <a:cs typeface="+mn-cs"/>
            </a:endParaRPr>
          </a:p>
        </p:txBody>
      </p:sp>
      <p:sp>
        <p:nvSpPr>
          <p:cNvPr id="12" name="직사각형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>
                <a:latin typeface="나눔고딕"/>
                <a:ea typeface="나눔고딕"/>
                <a:cs typeface="+mn-cs"/>
              </a:rPr>
              <a:t>XML(군산사랑상품권 가맹점)</a:t>
            </a:r>
          </a:p>
        </p:txBody>
      </p:sp>
      <p:sp>
        <p:nvSpPr>
          <p:cNvPr id="13" name="가로 글상자 12"/>
          <p:cNvSpPr txBox="1"/>
          <p:nvPr/>
        </p:nvSpPr>
        <p:spPr>
          <a:xfrm>
            <a:off x="3517921" y="3182103"/>
            <a:ext cx="5156157" cy="13035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8000">
                <a:ln w="25400">
                  <a:solidFill>
                    <a:schemeClr val="dk1"/>
                  </a:solidFill>
                </a:ln>
                <a:solidFill>
                  <a:schemeClr val="lt1"/>
                </a:solidFill>
                <a:effectLst>
                  <a:outerShdw dist="76200" algn="ctr" rotWithShape="0">
                    <a:srgbClr val="1B1760"/>
                  </a:outerShdw>
                </a:effectLst>
                <a:latin typeface="나눔스퀘어라운드 ExtraBold"/>
                <a:ea typeface="나눔스퀘어라운드 ExtraBold"/>
              </a:rPr>
              <a:t>감사합니다</a:t>
            </a:r>
            <a:r>
              <a:rPr lang="en-US" altLang="ko-KR" sz="8000">
                <a:ln w="25400">
                  <a:solidFill>
                    <a:schemeClr val="dk1"/>
                  </a:solidFill>
                </a:ln>
                <a:solidFill>
                  <a:schemeClr val="lt1"/>
                </a:solidFill>
                <a:effectLst>
                  <a:outerShdw dist="76200" algn="ctr" rotWithShape="0">
                    <a:srgbClr val="1B1760"/>
                  </a:outerShdw>
                </a:effectLst>
                <a:latin typeface="나눔스퀘어라운드 ExtraBold"/>
                <a:ea typeface="나눔스퀘어라운드 ExtraBold"/>
              </a:rPr>
              <a:t>!</a:t>
            </a:r>
          </a:p>
        </p:txBody>
      </p:sp>
      <p:sp>
        <p:nvSpPr>
          <p:cNvPr id="14" name="가로 글상자 13"/>
          <p:cNvSpPr txBox="1"/>
          <p:nvPr/>
        </p:nvSpPr>
        <p:spPr>
          <a:xfrm>
            <a:off x="5442698" y="4485689"/>
            <a:ext cx="1306603" cy="3600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latin typeface="나눔고딕"/>
                <a:ea typeface="나눔고딕"/>
              </a:rPr>
              <a:t>’22.11.10.</a:t>
            </a:r>
          </a:p>
        </p:txBody>
      </p:sp>
    </p:spTree>
    <p:extLst>
      <p:ext uri="{BB962C8B-B14F-4D97-AF65-F5344CB8AC3E}">
        <p14:creationId xmlns:p14="http://schemas.microsoft.com/office/powerpoint/2010/main" val="2564141663"/>
      </p:ext>
    </p:extLst>
  </p:cSld>
  <p:clrMapOvr>
    <a:masterClrMapping/>
  </p:clrMapOvr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p>
            <a:pPr lvl="0">
              <a:defRPr/>
            </a:pPr>
            <a:r>
              <a:rPr lang="ko-KR" altLang="en-US"/>
              <a:t>데이터 수집</a:t>
            </a:r>
            <a:endParaRPr lang="ko-KR" altLang="en-US"/>
          </a:p>
        </p:txBody>
      </p:sp>
      <p:pic>
        <p:nvPicPr>
          <p:cNvPr id="3" name="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tretch>
            <a:fillRect/>
          </a:stretch>
        </p:blipFill>
        <p:spPr>
          <a:xfrm>
            <a:off x="609599" y="1622568"/>
            <a:ext cx="8443764" cy="4525963"/>
          </a:xfrm>
          <a:prstGeom prst="rect">
            <a:avLst/>
          </a:prstGeom>
        </p:spPr>
      </p:pic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>
              <a:defRPr/>
            </a:pPr>
            <a:r>
              <a:rPr lang="ko-KR" altLang="en-US"/>
              <a:t>XML(군산사랑상품권 가맹점)</a:t>
            </a:r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>
              <a:defRPr/>
            </a:pPr>
            <a:fld id="{AD22CD3B-FDDF-4998-970C-76E6E0BEC65F}" type="slidenum">
              <a:rPr lang="en-US" altLang="en-US"/>
              <a:pPr lvl="0">
                <a:defRPr/>
              </a:pPr>
              <a:t>9</a:t>
            </a:fld>
            <a:endParaRPr lang="en-US" altLang="en-US"/>
          </a:p>
        </p:txBody>
      </p:sp>
      <p:sp>
        <p:nvSpPr>
          <p:cNvPr id="6" name="가로 글상자 5"/>
          <p:cNvSpPr txBox="1"/>
          <p:nvPr/>
        </p:nvSpPr>
        <p:spPr>
          <a:xfrm>
            <a:off x="9345927" y="2297977"/>
            <a:ext cx="2699389" cy="1186268"/>
          </a:xfrm>
          <a:prstGeom prst="rect">
            <a:avLst/>
          </a:prstGeom>
        </p:spPr>
        <p:txBody>
          <a:bodyPr wrap="none">
            <a:spAutoFit/>
          </a:bodyPr>
          <a:p>
            <a:pPr lvl="0">
              <a:defRPr/>
            </a:pPr>
            <a:r>
              <a:rPr lang="ko-KR" altLang="en-US">
                <a:latin typeface="나눔고딕"/>
                <a:ea typeface="나눔고딕"/>
              </a:rPr>
              <a:t>엑셀 내 사이트 표</a:t>
            </a:r>
            <a:endParaRPr lang="ko-KR" altLang="en-US">
              <a:latin typeface="나눔고딕"/>
              <a:ea typeface="나눔고딕"/>
            </a:endParaRPr>
          </a:p>
          <a:p>
            <a:pPr lvl="0">
              <a:defRPr/>
            </a:pPr>
            <a:r>
              <a:rPr lang="ko-KR" altLang="en-US">
                <a:latin typeface="나눔고딕"/>
                <a:ea typeface="나눔고딕"/>
              </a:rPr>
              <a:t>가져오기 기능을 활용하여</a:t>
            </a:r>
            <a:endParaRPr lang="ko-KR" altLang="en-US">
              <a:latin typeface="나눔고딕"/>
              <a:ea typeface="나눔고딕"/>
            </a:endParaRPr>
          </a:p>
          <a:p>
            <a:pPr lvl="0">
              <a:defRPr/>
            </a:pPr>
            <a:r>
              <a:rPr lang="ko-KR" altLang="en-US">
                <a:latin typeface="나눔고딕"/>
                <a:ea typeface="나눔고딕"/>
              </a:rPr>
              <a:t>크롤링</a:t>
            </a:r>
            <a:endParaRPr lang="ko-KR" altLang="en-US">
              <a:latin typeface="나눔고딕"/>
              <a:ea typeface="나눔고딕"/>
            </a:endParaRPr>
          </a:p>
          <a:p>
            <a:pPr lvl="0">
              <a:defRPr/>
            </a:pPr>
            <a:r>
              <a:rPr lang="en-US" altLang="ko-KR">
                <a:latin typeface="나눔고딕"/>
                <a:ea typeface="나눔고딕"/>
              </a:rPr>
              <a:t>(</a:t>
            </a:r>
            <a:r>
              <a:rPr lang="ko-KR" altLang="en-US">
                <a:latin typeface="나눔고딕"/>
                <a:ea typeface="나눔고딕"/>
              </a:rPr>
              <a:t>군산시청 맛집 리스트</a:t>
            </a:r>
            <a:r>
              <a:rPr lang="en-US" altLang="ko-KR">
                <a:latin typeface="나눔고딕"/>
                <a:ea typeface="나눔고딕"/>
              </a:rPr>
              <a:t>)</a:t>
            </a:r>
            <a:endParaRPr lang="en-US" altLang="ko-KR">
              <a:latin typeface="나눔고딕"/>
              <a:ea typeface="나눔고딕"/>
            </a:endParaRPr>
          </a:p>
        </p:txBody>
      </p:sp>
    </p:spTree>
    <p:extLst>
      <p:ext uri="{BB962C8B-B14F-4D97-AF65-F5344CB8AC3E}">
        <p14:creationId xmlns:p14="http://schemas.microsoft.com/office/powerpoint/2010/main" val="427930375"/>
      </p:ext>
    </p:extLst>
  </p:cSld>
  <p:clrMapOvr>
    <a:masterClrMapping/>
  </p:clrMapOvr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4a45ff"/>
      </a:hlink>
      <a:folHlink>
        <a:srgbClr val="be27bb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lt1"/>
        </a:solidFill>
        <a:ln>
          <a:solidFill>
            <a:srgbClr val="000000"/>
          </a:solidFill>
        </a:ln>
      </a:spPr>
      <a:bodyPr anchor="ctr"/>
      <a:lstStyle>
        <a:defPPr lvl="0" algn="ctr">
          <a:defRPr lang="ko-KR" altLang="en-US">
            <a:solidFill>
              <a:schemeClr val="dk1"/>
            </a:solidFill>
            <a:latin typeface="나눔고딕"/>
            <a:ea typeface="나눔고딕"/>
          </a:defRPr>
        </a:defPPr>
      </a:lstStyle>
      <a:style>
        <a:lnRef idx="2">
          <a:schemeClr val="accent1">
            <a:shade val="2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rgbClr val="000000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wrap="none">
        <a:spAutoFit/>
      </a:bodyPr>
      <a:lstStyle>
        <a:defPPr lvl="0">
          <a:defRPr lang="ko-KR" altLang="en-US">
            <a:latin typeface="나눔고딕"/>
            <a:ea typeface="나눔고딕"/>
          </a:defRPr>
        </a:defPPr>
      </a:lstStyle>
    </a:txDef>
  </a:objectDefaul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4a45ff"/>
      </a:hlink>
      <a:folHlink>
        <a:srgbClr val="be27bb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4a45ff"/>
      </a:hlink>
      <a:folHlink>
        <a:srgbClr val="be27bb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1450</ep:Words>
  <ep:PresentationFormat>와이드스크린</ep:PresentationFormat>
  <ep:Paragraphs>697</ep:Paragraphs>
  <ep:Slides>82</ep:Slides>
  <ep:Notes>1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82</vt:i4>
      </vt:variant>
    </vt:vector>
  </ep:HeadingPairs>
  <ep:TitlesOfParts>
    <vt:vector size="83" baseType="lpstr">
      <vt:lpstr>한컴오피스</vt:lpstr>
      <vt:lpstr>군산사랑상품권 가맹점 리스트 DB/XML 프로젝트</vt:lpstr>
      <vt:lpstr>팀 역할 분담</vt:lpstr>
      <vt:lpstr>슬라이드 3</vt:lpstr>
      <vt:lpstr>슬라이드 4</vt:lpstr>
      <vt:lpstr>군산사랑상품권이란?</vt:lpstr>
      <vt:lpstr>고객 니즈분석</vt:lpstr>
      <vt:lpstr>프로젝트의 목적</vt:lpstr>
      <vt:lpstr>데이터 수집 현황</vt:lpstr>
      <vt:lpstr>데이터 수집</vt:lpstr>
      <vt:lpstr>데이터 전처리</vt:lpstr>
      <vt:lpstr>데이터 전처리</vt:lpstr>
      <vt:lpstr>데이터 전처리</vt:lpstr>
      <vt:lpstr>데이터 크롤링</vt:lpstr>
      <vt:lpstr>데이터 크롤링</vt:lpstr>
      <vt:lpstr>데이터 크롤링</vt:lpstr>
      <vt:lpstr>데이터 크롤링</vt:lpstr>
      <vt:lpstr>데이터 크롤링</vt:lpstr>
      <vt:lpstr>데이터 크롤링</vt:lpstr>
      <vt:lpstr>데이터 이슈</vt:lpstr>
      <vt:lpstr>데이터 사용</vt:lpstr>
      <vt:lpstr>데이터 전처리</vt:lpstr>
      <vt:lpstr>데이터 전처리</vt:lpstr>
      <vt:lpstr>데이터 전처리</vt:lpstr>
      <vt:lpstr>데이터 전처리</vt:lpstr>
      <vt:lpstr>데이터 전처리</vt:lpstr>
      <vt:lpstr>데이터 전처리</vt:lpstr>
      <vt:lpstr>데이터 전처리</vt:lpstr>
      <vt:lpstr>데이터 전처리</vt:lpstr>
      <vt:lpstr>데이터 전처리</vt:lpstr>
      <vt:lpstr>데이터 전처리</vt:lpstr>
      <vt:lpstr>데이터 전처리</vt:lpstr>
      <vt:lpstr>데이터 전처리</vt:lpstr>
      <vt:lpstr>슬라이드 33</vt:lpstr>
      <vt:lpstr>요구사항</vt:lpstr>
      <vt:lpstr>데이터 모델링</vt:lpstr>
      <vt:lpstr>데이터 모델링</vt:lpstr>
      <vt:lpstr>ER 다이어그램</vt:lpstr>
      <vt:lpstr>슬라이드 38</vt:lpstr>
      <vt:lpstr>슬라이드 39</vt:lpstr>
      <vt:lpstr>데이터 삽입</vt:lpstr>
      <vt:lpstr>슬라이드 41</vt:lpstr>
      <vt:lpstr>조인 테이블</vt:lpstr>
      <vt:lpstr>정규화</vt:lpstr>
      <vt:lpstr>정규화</vt:lpstr>
      <vt:lpstr>정규화 진행(제2정규화)</vt:lpstr>
      <vt:lpstr>정규화 진행</vt:lpstr>
      <vt:lpstr>구현예정</vt:lpstr>
      <vt:lpstr>제 1정규화</vt:lpstr>
      <vt:lpstr>제 2정규화</vt:lpstr>
      <vt:lpstr>제 2정규화</vt:lpstr>
      <vt:lpstr>제3정규화</vt:lpstr>
      <vt:lpstr>제3정규화</vt:lpstr>
      <vt:lpstr>기타</vt:lpstr>
      <vt:lpstr>슬라이드 54</vt:lpstr>
      <vt:lpstr>공통어휘</vt:lpstr>
      <vt:lpstr>공통어휘</vt:lpstr>
      <vt:lpstr>공통어휘</vt:lpstr>
      <vt:lpstr>공통어휘</vt:lpstr>
      <vt:lpstr>XML 트리 (前)</vt:lpstr>
      <vt:lpstr>XML 트리 (前)</vt:lpstr>
      <vt:lpstr>XML 트리 (前)</vt:lpstr>
      <vt:lpstr>적용예정</vt:lpstr>
      <vt:lpstr>최종 트리</vt:lpstr>
      <vt:lpstr>최종 트리</vt:lpstr>
      <vt:lpstr>통합 스키마</vt:lpstr>
      <vt:lpstr>슬라이드 66</vt:lpstr>
      <vt:lpstr>제약조건</vt:lpstr>
      <vt:lpstr>제약조건</vt:lpstr>
      <vt:lpstr>웹 시각화</vt:lpstr>
      <vt:lpstr>웹 시각화</vt:lpstr>
      <vt:lpstr>웹 시각화</vt:lpstr>
      <vt:lpstr>웹 시각화</vt:lpstr>
      <vt:lpstr>웹 시각화</vt:lpstr>
      <vt:lpstr>웹 시각화</vt:lpstr>
      <vt:lpstr>슬라이드 75</vt:lpstr>
      <vt:lpstr>숫자로 보는 우리의 프로젝트</vt:lpstr>
      <vt:lpstr>로드맵</vt:lpstr>
      <vt:lpstr>간트 차트</vt:lpstr>
      <vt:lpstr>세부 일정표</vt:lpstr>
      <vt:lpstr>지금까지의 이슈사항</vt:lpstr>
      <vt:lpstr>팀 소감</vt:lpstr>
      <vt:lpstr>군산사랑상품권 가맹점 리스트 DB/XML 프로젝트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2022-11-04T14:55:58.000</dcterms:created>
  <dc:creator>우리집</dc:creator>
  <cp:lastModifiedBy>우리집</cp:lastModifiedBy>
  <dcterms:modified xsi:type="dcterms:W3CDTF">2022-12-06T23:02:30.185</dcterms:modified>
  <cp:revision>128</cp:revision>
  <dc:title>군산사랑상품권 가맹점 리스트 웹프로그래밍 XML 프로젝트</dc:title>
  <cp:version>12.0.0.2416</cp:version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